
<file path=[Content_Types].xml><?xml version="1.0" encoding="utf-8"?>
<Types xmlns="http://schemas.openxmlformats.org/package/2006/content-types">
  <Default Extension="jpeg" ContentType="image/jpeg"/>
  <Default Extension="jpg" ContentType="image/jp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57" r:id="rId4"/>
    <p:sldId id="258" r:id="rId5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A70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A94B107-4A9C-04A0-57DF-60FDF34685EC}" v="38" dt="2024-02-21T21:40:52.090"/>
    <p1510:client id="{3BF9F6B9-3053-05DC-43F0-B1A62777D2D4}" v="123" dt="2024-02-21T22:47:14.707"/>
    <p1510:client id="{793C21ED-33FD-4D6A-8BA9-226CDE3B6636}" v="18" dt="2024-02-21T22:03:56.836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880"/>
        <p:guide pos="216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4.xml"/><Relationship Id="rId10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nslee, Joe" userId="S::jinslee@kingcounty.gov::1f55a9fa-189a-4554-a6cd-582b2e7fecc0" providerId="AD" clId="Web-{3BF9F6B9-3053-05DC-43F0-B1A62777D2D4}"/>
    <pc:docChg chg="modSld">
      <pc:chgData name="Inslee, Joe" userId="S::jinslee@kingcounty.gov::1f55a9fa-189a-4554-a6cd-582b2e7fecc0" providerId="AD" clId="Web-{3BF9F6B9-3053-05DC-43F0-B1A62777D2D4}" dt="2024-02-21T22:47:14.707" v="69" actId="1076"/>
      <pc:docMkLst>
        <pc:docMk/>
      </pc:docMkLst>
      <pc:sldChg chg="modSp">
        <pc:chgData name="Inslee, Joe" userId="S::jinslee@kingcounty.gov::1f55a9fa-189a-4554-a6cd-582b2e7fecc0" providerId="AD" clId="Web-{3BF9F6B9-3053-05DC-43F0-B1A62777D2D4}" dt="2024-02-21T22:47:14.707" v="69" actId="1076"/>
        <pc:sldMkLst>
          <pc:docMk/>
          <pc:sldMk cId="0" sldId="258"/>
        </pc:sldMkLst>
        <pc:spChg chg="mod">
          <ac:chgData name="Inslee, Joe" userId="S::jinslee@kingcounty.gov::1f55a9fa-189a-4554-a6cd-582b2e7fecc0" providerId="AD" clId="Web-{3BF9F6B9-3053-05DC-43F0-B1A62777D2D4}" dt="2024-02-21T22:47:14.707" v="69" actId="1076"/>
          <ac:spMkLst>
            <pc:docMk/>
            <pc:sldMk cId="0" sldId="258"/>
            <ac:spMk id="3" creationId="{00000000-0000-0000-0000-000000000000}"/>
          </ac:spMkLst>
        </pc:spChg>
      </pc:sldChg>
      <pc:sldChg chg="modSp">
        <pc:chgData name="Inslee, Joe" userId="S::jinslee@kingcounty.gov::1f55a9fa-189a-4554-a6cd-582b2e7fecc0" providerId="AD" clId="Web-{3BF9F6B9-3053-05DC-43F0-B1A62777D2D4}" dt="2024-02-21T22:01:18.112" v="34" actId="14100"/>
        <pc:sldMkLst>
          <pc:docMk/>
          <pc:sldMk cId="1475662226" sldId="259"/>
        </pc:sldMkLst>
        <pc:spChg chg="mod">
          <ac:chgData name="Inslee, Joe" userId="S::jinslee@kingcounty.gov::1f55a9fa-189a-4554-a6cd-582b2e7fecc0" providerId="AD" clId="Web-{3BF9F6B9-3053-05DC-43F0-B1A62777D2D4}" dt="2024-02-21T22:01:18.112" v="34" actId="14100"/>
          <ac:spMkLst>
            <pc:docMk/>
            <pc:sldMk cId="1475662226" sldId="259"/>
            <ac:spMk id="4" creationId="{8437D1FB-870B-18C9-CCAA-BAD01B30E7A2}"/>
          </ac:spMkLst>
        </pc:spChg>
      </pc:sldChg>
    </pc:docChg>
  </pc:docChgLst>
  <pc:docChgLst>
    <pc:chgData name="Inslee, Joe" userId="1f55a9fa-189a-4554-a6cd-582b2e7fecc0" providerId="ADAL" clId="{793C21ED-33FD-4D6A-8BA9-226CDE3B6636}"/>
    <pc:docChg chg="undo custSel addSld modSld">
      <pc:chgData name="Inslee, Joe" userId="1f55a9fa-189a-4554-a6cd-582b2e7fecc0" providerId="ADAL" clId="{793C21ED-33FD-4D6A-8BA9-226CDE3B6636}" dt="2024-02-21T22:03:56.836" v="508" actId="14100"/>
      <pc:docMkLst>
        <pc:docMk/>
      </pc:docMkLst>
      <pc:sldChg chg="addSp delSp modSp mod setBg">
        <pc:chgData name="Inslee, Joe" userId="1f55a9fa-189a-4554-a6cd-582b2e7fecc0" providerId="ADAL" clId="{793C21ED-33FD-4D6A-8BA9-226CDE3B6636}" dt="2024-02-20T23:00:41.953" v="506" actId="207"/>
        <pc:sldMkLst>
          <pc:docMk/>
          <pc:sldMk cId="0" sldId="256"/>
        </pc:sldMkLst>
        <pc:spChg chg="del mod">
          <ac:chgData name="Inslee, Joe" userId="1f55a9fa-189a-4554-a6cd-582b2e7fecc0" providerId="ADAL" clId="{793C21ED-33FD-4D6A-8BA9-226CDE3B6636}" dt="2024-02-20T22:36:06.443" v="279" actId="478"/>
          <ac:spMkLst>
            <pc:docMk/>
            <pc:sldMk cId="0" sldId="256"/>
            <ac:spMk id="2" creationId="{00000000-0000-0000-0000-000000000000}"/>
          </ac:spMkLst>
        </pc:spChg>
        <pc:spChg chg="add mod">
          <ac:chgData name="Inslee, Joe" userId="1f55a9fa-189a-4554-a6cd-582b2e7fecc0" providerId="ADAL" clId="{793C21ED-33FD-4D6A-8BA9-226CDE3B6636}" dt="2024-02-20T23:00:38.882" v="505" actId="207"/>
          <ac:spMkLst>
            <pc:docMk/>
            <pc:sldMk cId="0" sldId="256"/>
            <ac:spMk id="4" creationId="{A90CF5FF-3415-8FD9-CD29-051EF1EDA5AD}"/>
          </ac:spMkLst>
        </pc:spChg>
        <pc:spChg chg="add mod">
          <ac:chgData name="Inslee, Joe" userId="1f55a9fa-189a-4554-a6cd-582b2e7fecc0" providerId="ADAL" clId="{793C21ED-33FD-4D6A-8BA9-226CDE3B6636}" dt="2024-02-20T23:00:41.953" v="506" actId="207"/>
          <ac:spMkLst>
            <pc:docMk/>
            <pc:sldMk cId="0" sldId="256"/>
            <ac:spMk id="5" creationId="{1DA94A59-0136-521A-77F6-421534198F1B}"/>
          </ac:spMkLst>
        </pc:spChg>
        <pc:picChg chg="add mod ord modCrop">
          <ac:chgData name="Inslee, Joe" userId="1f55a9fa-189a-4554-a6cd-582b2e7fecc0" providerId="ADAL" clId="{793C21ED-33FD-4D6A-8BA9-226CDE3B6636}" dt="2024-02-20T22:45:49.719" v="367" actId="1076"/>
          <ac:picMkLst>
            <pc:docMk/>
            <pc:sldMk cId="0" sldId="256"/>
            <ac:picMk id="7" creationId="{EA23EAF7-D90D-53ED-0F1B-057968C48ED1}"/>
          </ac:picMkLst>
        </pc:picChg>
        <pc:picChg chg="add mod">
          <ac:chgData name="Inslee, Joe" userId="1f55a9fa-189a-4554-a6cd-582b2e7fecc0" providerId="ADAL" clId="{793C21ED-33FD-4D6A-8BA9-226CDE3B6636}" dt="2024-02-20T22:55:42.232" v="503" actId="1076"/>
          <ac:picMkLst>
            <pc:docMk/>
            <pc:sldMk cId="0" sldId="256"/>
            <ac:picMk id="9" creationId="{7148B210-D5F0-2545-0B91-47088277C679}"/>
          </ac:picMkLst>
        </pc:picChg>
      </pc:sldChg>
      <pc:sldChg chg="modSp mod setBg">
        <pc:chgData name="Inslee, Joe" userId="1f55a9fa-189a-4554-a6cd-582b2e7fecc0" providerId="ADAL" clId="{793C21ED-33FD-4D6A-8BA9-226CDE3B6636}" dt="2024-02-20T22:50:50.279" v="407" actId="14100"/>
        <pc:sldMkLst>
          <pc:docMk/>
          <pc:sldMk cId="0" sldId="257"/>
        </pc:sldMkLst>
        <pc:spChg chg="mod">
          <ac:chgData name="Inslee, Joe" userId="1f55a9fa-189a-4554-a6cd-582b2e7fecc0" providerId="ADAL" clId="{793C21ED-33FD-4D6A-8BA9-226CDE3B6636}" dt="2024-02-20T22:50:21.713" v="400" actId="122"/>
          <ac:spMkLst>
            <pc:docMk/>
            <pc:sldMk cId="0" sldId="257"/>
            <ac:spMk id="3" creationId="{00000000-0000-0000-0000-000000000000}"/>
          </ac:spMkLst>
        </pc:spChg>
        <pc:spChg chg="mod">
          <ac:chgData name="Inslee, Joe" userId="1f55a9fa-189a-4554-a6cd-582b2e7fecc0" providerId="ADAL" clId="{793C21ED-33FD-4D6A-8BA9-226CDE3B6636}" dt="2024-02-20T22:50:50.279" v="407" actId="14100"/>
          <ac:spMkLst>
            <pc:docMk/>
            <pc:sldMk cId="0" sldId="257"/>
            <ac:spMk id="4" creationId="{00000000-0000-0000-0000-000000000000}"/>
          </ac:spMkLst>
        </pc:spChg>
        <pc:picChg chg="mod">
          <ac:chgData name="Inslee, Joe" userId="1f55a9fa-189a-4554-a6cd-582b2e7fecc0" providerId="ADAL" clId="{793C21ED-33FD-4D6A-8BA9-226CDE3B6636}" dt="2024-02-20T22:50:47.128" v="406" actId="1076"/>
          <ac:picMkLst>
            <pc:docMk/>
            <pc:sldMk cId="0" sldId="257"/>
            <ac:picMk id="5" creationId="{00000000-0000-0000-0000-000000000000}"/>
          </ac:picMkLst>
        </pc:picChg>
      </pc:sldChg>
      <pc:sldChg chg="modSp mod setBg">
        <pc:chgData name="Inslee, Joe" userId="1f55a9fa-189a-4554-a6cd-582b2e7fecc0" providerId="ADAL" clId="{793C21ED-33FD-4D6A-8BA9-226CDE3B6636}" dt="2024-02-21T22:03:56.836" v="508" actId="14100"/>
        <pc:sldMkLst>
          <pc:docMk/>
          <pc:sldMk cId="0" sldId="258"/>
        </pc:sldMkLst>
        <pc:spChg chg="mod">
          <ac:chgData name="Inslee, Joe" userId="1f55a9fa-189a-4554-a6cd-582b2e7fecc0" providerId="ADAL" clId="{793C21ED-33FD-4D6A-8BA9-226CDE3B6636}" dt="2024-02-21T22:03:56.836" v="508" actId="14100"/>
          <ac:spMkLst>
            <pc:docMk/>
            <pc:sldMk cId="0" sldId="258"/>
            <ac:spMk id="3" creationId="{00000000-0000-0000-0000-000000000000}"/>
          </ac:spMkLst>
        </pc:spChg>
        <pc:spChg chg="mod">
          <ac:chgData name="Inslee, Joe" userId="1f55a9fa-189a-4554-a6cd-582b2e7fecc0" providerId="ADAL" clId="{793C21ED-33FD-4D6A-8BA9-226CDE3B6636}" dt="2024-02-20T22:52:39.169" v="420" actId="20577"/>
          <ac:spMkLst>
            <pc:docMk/>
            <pc:sldMk cId="0" sldId="258"/>
            <ac:spMk id="17" creationId="{00000000-0000-0000-0000-000000000000}"/>
          </ac:spMkLst>
        </pc:spChg>
        <pc:spChg chg="mod">
          <ac:chgData name="Inslee, Joe" userId="1f55a9fa-189a-4554-a6cd-582b2e7fecc0" providerId="ADAL" clId="{793C21ED-33FD-4D6A-8BA9-226CDE3B6636}" dt="2024-02-20T22:52:37.066" v="419" actId="20577"/>
          <ac:spMkLst>
            <pc:docMk/>
            <pc:sldMk cId="0" sldId="258"/>
            <ac:spMk id="18" creationId="{00000000-0000-0000-0000-000000000000}"/>
          </ac:spMkLst>
        </pc:spChg>
      </pc:sldChg>
      <pc:sldChg chg="addSp delSp modSp new mod setBg">
        <pc:chgData name="Inslee, Joe" userId="1f55a9fa-189a-4554-a6cd-582b2e7fecc0" providerId="ADAL" clId="{793C21ED-33FD-4D6A-8BA9-226CDE3B6636}" dt="2024-02-20T22:55:36.040" v="502" actId="1076"/>
        <pc:sldMkLst>
          <pc:docMk/>
          <pc:sldMk cId="1475662226" sldId="259"/>
        </pc:sldMkLst>
        <pc:spChg chg="del">
          <ac:chgData name="Inslee, Joe" userId="1f55a9fa-189a-4554-a6cd-582b2e7fecc0" providerId="ADAL" clId="{793C21ED-33FD-4D6A-8BA9-226CDE3B6636}" dt="2024-02-20T22:20:53.625" v="1" actId="478"/>
          <ac:spMkLst>
            <pc:docMk/>
            <pc:sldMk cId="1475662226" sldId="259"/>
            <ac:spMk id="2" creationId="{FA7BCD9B-8A1D-B7B0-B984-2BB9F8503CE0}"/>
          </ac:spMkLst>
        </pc:spChg>
        <pc:spChg chg="add mod">
          <ac:chgData name="Inslee, Joe" userId="1f55a9fa-189a-4554-a6cd-582b2e7fecc0" providerId="ADAL" clId="{793C21ED-33FD-4D6A-8BA9-226CDE3B6636}" dt="2024-02-20T22:55:36.040" v="502" actId="1076"/>
          <ac:spMkLst>
            <pc:docMk/>
            <pc:sldMk cId="1475662226" sldId="259"/>
            <ac:spMk id="4" creationId="{8437D1FB-870B-18C9-CCAA-BAD01B30E7A2}"/>
          </ac:spMkLst>
        </pc:spChg>
        <pc:spChg chg="add mod">
          <ac:chgData name="Inslee, Joe" userId="1f55a9fa-189a-4554-a6cd-582b2e7fecc0" providerId="ADAL" clId="{793C21ED-33FD-4D6A-8BA9-226CDE3B6636}" dt="2024-02-20T22:49:44.379" v="390" actId="207"/>
          <ac:spMkLst>
            <pc:docMk/>
            <pc:sldMk cId="1475662226" sldId="259"/>
            <ac:spMk id="9" creationId="{DE424212-7BCD-DE1C-00FB-FA91B487BD5F}"/>
          </ac:spMkLst>
        </pc:spChg>
        <pc:spChg chg="add mod">
          <ac:chgData name="Inslee, Joe" userId="1f55a9fa-189a-4554-a6cd-582b2e7fecc0" providerId="ADAL" clId="{793C21ED-33FD-4D6A-8BA9-226CDE3B6636}" dt="2024-02-20T22:52:50.489" v="421" actId="207"/>
          <ac:spMkLst>
            <pc:docMk/>
            <pc:sldMk cId="1475662226" sldId="259"/>
            <ac:spMk id="10" creationId="{10615419-4FE3-DB09-FD2F-F79A46DB278B}"/>
          </ac:spMkLst>
        </pc:spChg>
        <pc:spChg chg="add mod">
          <ac:chgData name="Inslee, Joe" userId="1f55a9fa-189a-4554-a6cd-582b2e7fecc0" providerId="ADAL" clId="{793C21ED-33FD-4D6A-8BA9-226CDE3B6636}" dt="2024-02-20T22:54:21.484" v="500" actId="1076"/>
          <ac:spMkLst>
            <pc:docMk/>
            <pc:sldMk cId="1475662226" sldId="259"/>
            <ac:spMk id="13" creationId="{7CAB2164-CA7E-C6A9-6BB7-5D19E1AE8A14}"/>
          </ac:spMkLst>
        </pc:spChg>
        <pc:picChg chg="add mod">
          <ac:chgData name="Inslee, Joe" userId="1f55a9fa-189a-4554-a6cd-582b2e7fecc0" providerId="ADAL" clId="{793C21ED-33FD-4D6A-8BA9-226CDE3B6636}" dt="2024-02-20T22:40:46.081" v="334" actId="1076"/>
          <ac:picMkLst>
            <pc:docMk/>
            <pc:sldMk cId="1475662226" sldId="259"/>
            <ac:picMk id="6" creationId="{1F489084-FFD6-B950-1CAA-DBD9ACDAD5F6}"/>
          </ac:picMkLst>
        </pc:picChg>
        <pc:picChg chg="add del mod">
          <ac:chgData name="Inslee, Joe" userId="1f55a9fa-189a-4554-a6cd-582b2e7fecc0" providerId="ADAL" clId="{793C21ED-33FD-4D6A-8BA9-226CDE3B6636}" dt="2024-02-20T22:40:19.658" v="320" actId="478"/>
          <ac:picMkLst>
            <pc:docMk/>
            <pc:sldMk cId="1475662226" sldId="259"/>
            <ac:picMk id="8" creationId="{2C6ED569-73F0-A2A5-083F-D235D7557589}"/>
          </ac:picMkLst>
        </pc:picChg>
        <pc:picChg chg="add mod">
          <ac:chgData name="Inslee, Joe" userId="1f55a9fa-189a-4554-a6cd-582b2e7fecc0" providerId="ADAL" clId="{793C21ED-33FD-4D6A-8BA9-226CDE3B6636}" dt="2024-02-20T22:40:51.288" v="336" actId="1076"/>
          <ac:picMkLst>
            <pc:docMk/>
            <pc:sldMk cId="1475662226" sldId="259"/>
            <ac:picMk id="12" creationId="{70C00ABD-47FC-0E4C-5DE5-DB39288D492A}"/>
          </ac:picMkLst>
        </pc:picChg>
      </pc:sldChg>
    </pc:docChg>
  </pc:docChgLst>
  <pc:docChgLst>
    <pc:chgData name="Jensen, LeeAnne" userId="S::lejensen@kingcounty.gov::087419de-4793-410a-8c72-8456461c6d86" providerId="AD" clId="Web-{1A94B107-4A9C-04A0-57DF-60FDF34685EC}"/>
    <pc:docChg chg="modSld">
      <pc:chgData name="Jensen, LeeAnne" userId="S::lejensen@kingcounty.gov::087419de-4793-410a-8c72-8456461c6d86" providerId="AD" clId="Web-{1A94B107-4A9C-04A0-57DF-60FDF34685EC}" dt="2024-02-21T21:40:52.090" v="20" actId="1076"/>
      <pc:docMkLst>
        <pc:docMk/>
      </pc:docMkLst>
      <pc:sldChg chg="modSp">
        <pc:chgData name="Jensen, LeeAnne" userId="S::lejensen@kingcounty.gov::087419de-4793-410a-8c72-8456461c6d86" providerId="AD" clId="Web-{1A94B107-4A9C-04A0-57DF-60FDF34685EC}" dt="2024-02-21T21:40:52.090" v="20" actId="1076"/>
        <pc:sldMkLst>
          <pc:docMk/>
          <pc:sldMk cId="0" sldId="258"/>
        </pc:sldMkLst>
        <pc:spChg chg="mod">
          <ac:chgData name="Jensen, LeeAnne" userId="S::lejensen@kingcounty.gov::087419de-4793-410a-8c72-8456461c6d86" providerId="AD" clId="Web-{1A94B107-4A9C-04A0-57DF-60FDF34685EC}" dt="2024-02-21T21:40:52.090" v="20" actId="1076"/>
          <ac:spMkLst>
            <pc:docMk/>
            <pc:sldMk cId="0" sldId="258"/>
            <ac:spMk id="3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2/21/2024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0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2/21/2024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0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2/21/2024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0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2/21/2024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2/21/2024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836419" y="1665414"/>
            <a:ext cx="8519160" cy="17627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40"/>
            <a:ext cx="109728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2/21/2024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dirt path through a forest&#10;&#10;Description automatically generated with low confidence">
            <a:extLst>
              <a:ext uri="{FF2B5EF4-FFF2-40B4-BE49-F238E27FC236}">
                <a16:creationId xmlns:a16="http://schemas.microsoft.com/office/drawing/2014/main" id="{EA23EAF7-D90D-53ED-0F1B-057968C48ED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96" b="8571"/>
          <a:stretch/>
        </p:blipFill>
        <p:spPr>
          <a:xfrm>
            <a:off x="0" y="0"/>
            <a:ext cx="12192000" cy="684276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90CF5FF-3415-8FD9-CD29-051EF1EDA5AD}"/>
              </a:ext>
            </a:extLst>
          </p:cNvPr>
          <p:cNvSpPr txBox="1"/>
          <p:nvPr/>
        </p:nvSpPr>
        <p:spPr>
          <a:xfrm>
            <a:off x="0" y="-15240"/>
            <a:ext cx="12192000" cy="1077218"/>
          </a:xfrm>
          <a:prstGeom prst="rect">
            <a:avLst/>
          </a:prstGeom>
          <a:solidFill>
            <a:srgbClr val="5A702E"/>
          </a:solidFill>
        </p:spPr>
        <p:txBody>
          <a:bodyPr wrap="square">
            <a:spAutoFit/>
          </a:bodyPr>
          <a:lstStyle/>
          <a:p>
            <a:pPr algn="ctr"/>
            <a:r>
              <a:rPr lang="en-US" sz="3200" b="1">
                <a:solidFill>
                  <a:schemeClr val="bg1"/>
                </a:solidFill>
              </a:rPr>
              <a:t>Juanita Woodlands Trail Update </a:t>
            </a:r>
          </a:p>
          <a:p>
            <a:pPr algn="ctr"/>
            <a:r>
              <a:rPr lang="en-US" sz="3200" b="1">
                <a:solidFill>
                  <a:schemeClr val="bg1"/>
                </a:solidFill>
              </a:rPr>
              <a:t>February 2024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DA94A59-0136-521A-77F6-421534198F1B}"/>
              </a:ext>
            </a:extLst>
          </p:cNvPr>
          <p:cNvSpPr txBox="1"/>
          <p:nvPr/>
        </p:nvSpPr>
        <p:spPr>
          <a:xfrm>
            <a:off x="0" y="5787313"/>
            <a:ext cx="12192000" cy="1077218"/>
          </a:xfrm>
          <a:prstGeom prst="rect">
            <a:avLst/>
          </a:prstGeom>
          <a:solidFill>
            <a:srgbClr val="5A702E"/>
          </a:solidFill>
        </p:spPr>
        <p:txBody>
          <a:bodyPr wrap="square">
            <a:spAutoFit/>
          </a:bodyPr>
          <a:lstStyle/>
          <a:p>
            <a:pPr algn="ctr"/>
            <a:r>
              <a:rPr lang="en-US" sz="3200">
                <a:solidFill>
                  <a:schemeClr val="bg1"/>
                </a:solidFill>
              </a:rPr>
              <a:t>Kelly Heintz</a:t>
            </a:r>
          </a:p>
          <a:p>
            <a:pPr algn="ctr"/>
            <a:r>
              <a:rPr lang="en-US" sz="3200">
                <a:solidFill>
                  <a:schemeClr val="bg1"/>
                </a:solidFill>
              </a:rPr>
              <a:t>Kelly.Heintz@kingcounty.gov</a:t>
            </a:r>
          </a:p>
        </p:txBody>
      </p:sp>
      <p:pic>
        <p:nvPicPr>
          <p:cNvPr id="9" name="Picture 8" descr="A picture containing diagram&#10;&#10;Description automatically generated">
            <a:extLst>
              <a:ext uri="{FF2B5EF4-FFF2-40B4-BE49-F238E27FC236}">
                <a16:creationId xmlns:a16="http://schemas.microsoft.com/office/drawing/2014/main" id="{7148B210-D5F0-2545-0B91-47088277C6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2735" y="5765542"/>
            <a:ext cx="1779265" cy="109898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A702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437D1FB-870B-18C9-CCAA-BAD01B30E7A2}"/>
              </a:ext>
            </a:extLst>
          </p:cNvPr>
          <p:cNvSpPr txBox="1"/>
          <p:nvPr/>
        </p:nvSpPr>
        <p:spPr>
          <a:xfrm>
            <a:off x="632839" y="1080971"/>
            <a:ext cx="6618921" cy="443692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kern="100">
                <a:solidFill>
                  <a:schemeClr val="bg1"/>
                </a:solidFill>
                <a:effectLst/>
                <a:latin typeface="Calibri"/>
                <a:ea typeface="Calibri" panose="020F0502020204030204" pitchFamily="34" charset="0"/>
                <a:cs typeface="Times New Roman"/>
              </a:rPr>
              <a:t>Upcoming trail realignments and limited permanent closures</a:t>
            </a:r>
            <a:r>
              <a:rPr lang="en-US" sz="2400" kern="100">
                <a:solidFill>
                  <a:schemeClr val="bg1"/>
                </a:solidFill>
                <a:latin typeface="Calibri"/>
                <a:ea typeface="Calibri" panose="020F0502020204030204" pitchFamily="34" charset="0"/>
                <a:cs typeface="Times New Roman"/>
              </a:rPr>
              <a:t> </a:t>
            </a:r>
            <a:endParaRPr lang="en-US" sz="2400" kern="10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kern="100">
                <a:solidFill>
                  <a:schemeClr val="bg1"/>
                </a:solidFill>
                <a:effectLst/>
                <a:latin typeface="Calibri"/>
                <a:ea typeface="Calibri" panose="020F0502020204030204" pitchFamily="34" charset="0"/>
                <a:cs typeface="Times New Roman"/>
              </a:rPr>
              <a:t>Addressing trail redundancy and protecting habitat (</a:t>
            </a:r>
            <a:r>
              <a:rPr lang="en-US" sz="2400" kern="100">
                <a:solidFill>
                  <a:schemeClr val="bg1"/>
                </a:solidFill>
                <a:latin typeface="Calibri"/>
                <a:ea typeface="Calibri" panose="020F0502020204030204" pitchFamily="34" charset="0"/>
                <a:cs typeface="Times New Roman"/>
              </a:rPr>
              <a:t>e.g. </a:t>
            </a:r>
            <a:r>
              <a:rPr lang="en-US" sz="2400" kern="100">
                <a:solidFill>
                  <a:schemeClr val="bg1"/>
                </a:solidFill>
                <a:effectLst/>
                <a:latin typeface="Calibri"/>
                <a:ea typeface="Calibri" panose="020F0502020204030204" pitchFamily="34" charset="0"/>
                <a:cs typeface="Times New Roman"/>
              </a:rPr>
              <a:t>removing old unauthorized mountain bike trail)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kern="100">
                <a:solidFill>
                  <a:schemeClr val="bg1"/>
                </a:solidFill>
                <a:effectLst/>
                <a:latin typeface="Calibri"/>
                <a:ea typeface="Calibri" panose="020F0502020204030204" pitchFamily="34" charset="0"/>
                <a:cs typeface="Times New Roman"/>
              </a:rPr>
              <a:t>WA Trails Association will conduct work in Summer/Fall 2024</a:t>
            </a:r>
            <a:r>
              <a:rPr lang="en-US" sz="2400" kern="100">
                <a:solidFill>
                  <a:schemeClr val="bg1"/>
                </a:solidFill>
                <a:latin typeface="Calibri"/>
                <a:ea typeface="Calibri" panose="020F0502020204030204" pitchFamily="34" charset="0"/>
                <a:cs typeface="Times New Roman"/>
              </a:rPr>
              <a:t> </a:t>
            </a:r>
            <a:endParaRPr lang="en-US" sz="2400" kern="10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kern="100">
                <a:solidFill>
                  <a:schemeClr val="bg1"/>
                </a:solidFill>
                <a:effectLst/>
                <a:latin typeface="Calibri"/>
                <a:ea typeface="Calibri" panose="020F0502020204030204" pitchFamily="34" charset="0"/>
                <a:cs typeface="Times New Roman"/>
              </a:rPr>
              <a:t>Volunteer opportunities – </a:t>
            </a:r>
            <a:r>
              <a:rPr lang="en-US" sz="2400" kern="100">
                <a:solidFill>
                  <a:schemeClr val="bg1"/>
                </a:solidFill>
                <a:latin typeface="Calibri"/>
                <a:ea typeface="Calibri" panose="020F0502020204030204" pitchFamily="34" charset="0"/>
                <a:cs typeface="Times New Roman"/>
              </a:rPr>
              <a:t>Winter '24/ Spring '25  </a:t>
            </a:r>
            <a:endParaRPr lang="en-US" sz="2400" kern="100">
              <a:solidFill>
                <a:schemeClr val="bg1"/>
              </a:solidFill>
              <a:effectLst/>
              <a:latin typeface="Calibri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kern="100">
                <a:solidFill>
                  <a:schemeClr val="bg1"/>
                </a:solidFill>
                <a:effectLst/>
                <a:latin typeface="Calibri"/>
                <a:ea typeface="Calibri" panose="020F0502020204030204" pitchFamily="34" charset="0"/>
                <a:cs typeface="Times New Roman"/>
              </a:rPr>
              <a:t>Please help us by</a:t>
            </a:r>
            <a:r>
              <a:rPr lang="en-US" sz="2400" kern="100">
                <a:solidFill>
                  <a:schemeClr val="bg1"/>
                </a:solidFill>
                <a:latin typeface="Calibri"/>
                <a:ea typeface="Calibri" panose="020F0502020204030204" pitchFamily="34" charset="0"/>
                <a:cs typeface="Times New Roman"/>
              </a:rPr>
              <a:t> </a:t>
            </a:r>
            <a:r>
              <a:rPr lang="en-US" sz="2400" kern="100">
                <a:solidFill>
                  <a:schemeClr val="bg1"/>
                </a:solidFill>
                <a:effectLst/>
                <a:latin typeface="Calibri"/>
                <a:ea typeface="Calibri" panose="020F0502020204030204" pitchFamily="34" charset="0"/>
                <a:cs typeface="Times New Roman"/>
              </a:rPr>
              <a:t> 1) respecting trail closures 2) join us at a volunteer work party in 2025.</a:t>
            </a:r>
            <a:r>
              <a:rPr lang="en-US" sz="2400" kern="100">
                <a:solidFill>
                  <a:schemeClr val="bg1"/>
                </a:solidFill>
                <a:latin typeface="Calibri"/>
                <a:ea typeface="Calibri" panose="020F0502020204030204" pitchFamily="34" charset="0"/>
                <a:cs typeface="Times New Roman"/>
              </a:rPr>
              <a:t> </a:t>
            </a:r>
            <a:endParaRPr lang="en-US" sz="2400" kern="10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 descr="A picture containing tree, ground, forest, outdoor&#10;&#10;Description automatically generated">
            <a:extLst>
              <a:ext uri="{FF2B5EF4-FFF2-40B4-BE49-F238E27FC236}">
                <a16:creationId xmlns:a16="http://schemas.microsoft.com/office/drawing/2014/main" id="{1F489084-FFD6-B950-1CAA-DBD9ACDAD5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3453320"/>
            <a:ext cx="4064000" cy="304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E424212-7BCD-DE1C-00FB-FA91B487BD5F}"/>
              </a:ext>
            </a:extLst>
          </p:cNvPr>
          <p:cNvSpPr txBox="1"/>
          <p:nvPr/>
        </p:nvSpPr>
        <p:spPr>
          <a:xfrm>
            <a:off x="7620000" y="3145543"/>
            <a:ext cx="39391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>
                <a:solidFill>
                  <a:schemeClr val="bg1"/>
                </a:solidFill>
              </a:rPr>
              <a:t>Existing redundant trail system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0615419-4FE3-DB09-FD2F-F79A46DB278B}"/>
              </a:ext>
            </a:extLst>
          </p:cNvPr>
          <p:cNvSpPr txBox="1"/>
          <p:nvPr/>
        </p:nvSpPr>
        <p:spPr>
          <a:xfrm>
            <a:off x="7620001" y="6499894"/>
            <a:ext cx="40639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>
                <a:solidFill>
                  <a:schemeClr val="bg1"/>
                </a:solidFill>
              </a:rPr>
              <a:t>Existing unauthorized bike trail </a:t>
            </a:r>
          </a:p>
        </p:txBody>
      </p:sp>
      <p:pic>
        <p:nvPicPr>
          <p:cNvPr id="12" name="Picture 11" descr="A person and a child walking in the woods&#10;&#10;Description automatically generated with low confidence">
            <a:extLst>
              <a:ext uri="{FF2B5EF4-FFF2-40B4-BE49-F238E27FC236}">
                <a16:creationId xmlns:a16="http://schemas.microsoft.com/office/drawing/2014/main" id="{70C00ABD-47FC-0E4C-5DE5-DB39288D49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0213" y="119314"/>
            <a:ext cx="4063999" cy="30480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CAB2164-CA7E-C6A9-6BB7-5D19E1AE8A14}"/>
              </a:ext>
            </a:extLst>
          </p:cNvPr>
          <p:cNvSpPr txBox="1"/>
          <p:nvPr/>
        </p:nvSpPr>
        <p:spPr>
          <a:xfrm>
            <a:off x="497788" y="381000"/>
            <a:ext cx="58441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>
                <a:solidFill>
                  <a:schemeClr val="bg1"/>
                </a:solidFill>
              </a:rPr>
              <a:t>Overview of 2024-2025 Work </a:t>
            </a:r>
          </a:p>
        </p:txBody>
      </p:sp>
    </p:spTree>
    <p:extLst>
      <p:ext uri="{BB962C8B-B14F-4D97-AF65-F5344CB8AC3E}">
        <p14:creationId xmlns:p14="http://schemas.microsoft.com/office/powerpoint/2010/main" val="14756622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5A702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3923" y="1490472"/>
            <a:ext cx="5942063" cy="4512563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53923" y="833187"/>
            <a:ext cx="5942063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2400">
                <a:solidFill>
                  <a:schemeClr val="bg1"/>
                </a:solidFill>
                <a:latin typeface="Calibri"/>
                <a:cs typeface="Calibri"/>
              </a:rPr>
              <a:t>Juanita</a:t>
            </a:r>
            <a:r>
              <a:rPr sz="2400" spc="-65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spc="-10">
                <a:solidFill>
                  <a:schemeClr val="bg1"/>
                </a:solidFill>
                <a:latin typeface="Calibri"/>
                <a:cs typeface="Calibri"/>
              </a:rPr>
              <a:t>Woodlands</a:t>
            </a:r>
            <a:r>
              <a:rPr sz="2400" spc="-55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>
                <a:solidFill>
                  <a:schemeClr val="bg1"/>
                </a:solidFill>
                <a:latin typeface="Calibri"/>
                <a:cs typeface="Calibri"/>
              </a:rPr>
              <a:t>Current</a:t>
            </a:r>
            <a:r>
              <a:rPr sz="2400" spc="-65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spc="-20">
                <a:solidFill>
                  <a:schemeClr val="bg1"/>
                </a:solidFill>
                <a:latin typeface="Calibri"/>
                <a:cs typeface="Calibri"/>
              </a:rPr>
              <a:t>Trail</a:t>
            </a:r>
            <a:r>
              <a:rPr sz="2400" spc="-75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spc="-10">
                <a:solidFill>
                  <a:schemeClr val="bg1"/>
                </a:solidFill>
                <a:latin typeface="Calibri"/>
                <a:cs typeface="Calibri"/>
              </a:rPr>
              <a:t>System</a:t>
            </a:r>
            <a:endParaRPr sz="240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624827" y="833186"/>
            <a:ext cx="5413250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>
                <a:solidFill>
                  <a:schemeClr val="bg1"/>
                </a:solidFill>
                <a:latin typeface="Calibri"/>
                <a:cs typeface="Calibri"/>
              </a:rPr>
              <a:t>Juanita</a:t>
            </a:r>
            <a:r>
              <a:rPr sz="2400" spc="-65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spc="-10">
                <a:solidFill>
                  <a:schemeClr val="bg1"/>
                </a:solidFill>
                <a:latin typeface="Calibri"/>
                <a:cs typeface="Calibri"/>
              </a:rPr>
              <a:t>Woodlands</a:t>
            </a:r>
            <a:r>
              <a:rPr sz="2400" spc="-6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>
                <a:solidFill>
                  <a:schemeClr val="bg1"/>
                </a:solidFill>
                <a:latin typeface="Calibri"/>
                <a:cs typeface="Calibri"/>
              </a:rPr>
              <a:t>Proposed</a:t>
            </a:r>
            <a:r>
              <a:rPr sz="2400" spc="-7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spc="-20">
                <a:solidFill>
                  <a:schemeClr val="bg1"/>
                </a:solidFill>
                <a:latin typeface="Calibri"/>
                <a:cs typeface="Calibri"/>
              </a:rPr>
              <a:t>Trail</a:t>
            </a:r>
            <a:r>
              <a:rPr sz="2400" spc="-7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spc="-10">
                <a:solidFill>
                  <a:schemeClr val="bg1"/>
                </a:solidFill>
                <a:latin typeface="Calibri"/>
                <a:cs typeface="Calibri"/>
              </a:rPr>
              <a:t>System</a:t>
            </a:r>
            <a:endParaRPr sz="2400">
              <a:solidFill>
                <a:schemeClr val="bg1"/>
              </a:solidFill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809027" y="1478881"/>
            <a:ext cx="4762487" cy="452415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5A702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239767" y="201168"/>
            <a:ext cx="5472683" cy="6455663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0257028" y="5310987"/>
            <a:ext cx="1871474" cy="1423467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 marR="425450">
              <a:spcBef>
                <a:spcPts val="100"/>
              </a:spcBef>
            </a:pPr>
            <a:r>
              <a:rPr sz="1800">
                <a:solidFill>
                  <a:schemeClr val="bg1"/>
                </a:solidFill>
                <a:latin typeface="Calibri"/>
                <a:cs typeface="Calibri"/>
              </a:rPr>
              <a:t>Retain</a:t>
            </a:r>
            <a:r>
              <a:rPr sz="1800" spc="-85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1800" spc="-20">
                <a:solidFill>
                  <a:schemeClr val="bg1"/>
                </a:solidFill>
                <a:latin typeface="Calibri"/>
                <a:cs typeface="Calibri"/>
              </a:rPr>
              <a:t>Trail</a:t>
            </a:r>
            <a:r>
              <a:rPr lang="en-US" spc="-20">
                <a:solidFill>
                  <a:schemeClr val="bg1"/>
                </a:solidFill>
                <a:latin typeface="Calibri"/>
                <a:cs typeface="Calibri"/>
              </a:rPr>
              <a:t> </a:t>
            </a:r>
          </a:p>
          <a:p>
            <a:pPr marL="12700" marR="425450">
              <a:spcBef>
                <a:spcPts val="100"/>
              </a:spcBef>
            </a:pPr>
            <a:r>
              <a:rPr lang="en-US" spc="-20">
                <a:solidFill>
                  <a:schemeClr val="bg1"/>
                </a:solidFill>
                <a:latin typeface="Calibri"/>
                <a:cs typeface="Calibri"/>
              </a:rPr>
              <a:t>Realign Trail</a:t>
            </a:r>
          </a:p>
          <a:p>
            <a:pPr marL="12700" marR="425450">
              <a:spcBef>
                <a:spcPts val="100"/>
              </a:spcBef>
            </a:pPr>
            <a:r>
              <a:rPr sz="1800" spc="-10">
                <a:solidFill>
                  <a:schemeClr val="bg1"/>
                </a:solidFill>
                <a:latin typeface="Calibri"/>
                <a:cs typeface="Calibri"/>
              </a:rPr>
              <a:t>Decommission</a:t>
            </a:r>
            <a:endParaRPr lang="en-US" sz="1800">
              <a:solidFill>
                <a:schemeClr val="bg1"/>
              </a:solidFill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sz="1800">
                <a:solidFill>
                  <a:schemeClr val="bg1"/>
                </a:solidFill>
                <a:latin typeface="Calibri"/>
                <a:cs typeface="Calibri"/>
              </a:rPr>
              <a:t>Concept</a:t>
            </a:r>
            <a:r>
              <a:rPr sz="1800" spc="-6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1800" spc="-10">
                <a:solidFill>
                  <a:schemeClr val="bg1"/>
                </a:solidFill>
                <a:latin typeface="Calibri"/>
                <a:cs typeface="Calibri"/>
              </a:rPr>
              <a:t>Alignment </a:t>
            </a:r>
            <a:r>
              <a:rPr sz="1800">
                <a:solidFill>
                  <a:schemeClr val="bg1"/>
                </a:solidFill>
                <a:latin typeface="Calibri"/>
                <a:cs typeface="Calibri"/>
              </a:rPr>
              <a:t>Structure</a:t>
            </a:r>
            <a:r>
              <a:rPr sz="1800" spc="-8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1800" spc="-10">
                <a:solidFill>
                  <a:schemeClr val="bg1"/>
                </a:solidFill>
                <a:latin typeface="Calibri"/>
                <a:cs typeface="Calibri"/>
              </a:rPr>
              <a:t>Needed</a:t>
            </a:r>
            <a:endParaRPr sz="1800">
              <a:solidFill>
                <a:schemeClr val="bg1"/>
              </a:solidFill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9981056" y="5419725"/>
            <a:ext cx="240029" cy="170180"/>
            <a:chOff x="9981056" y="5419725"/>
            <a:chExt cx="240029" cy="170180"/>
          </a:xfrm>
        </p:grpSpPr>
        <p:sp>
          <p:nvSpPr>
            <p:cNvPr id="5" name="object 5"/>
            <p:cNvSpPr/>
            <p:nvPr/>
          </p:nvSpPr>
          <p:spPr>
            <a:xfrm>
              <a:off x="9990581" y="5429250"/>
              <a:ext cx="220979" cy="151130"/>
            </a:xfrm>
            <a:custGeom>
              <a:avLst/>
              <a:gdLst/>
              <a:ahLst/>
              <a:cxnLst/>
              <a:rect l="l" t="t" r="r" b="b"/>
              <a:pathLst>
                <a:path w="220979" h="151129">
                  <a:moveTo>
                    <a:pt x="220979" y="0"/>
                  </a:moveTo>
                  <a:lnTo>
                    <a:pt x="0" y="0"/>
                  </a:lnTo>
                  <a:lnTo>
                    <a:pt x="0" y="150875"/>
                  </a:lnTo>
                  <a:lnTo>
                    <a:pt x="220979" y="150875"/>
                  </a:lnTo>
                  <a:lnTo>
                    <a:pt x="220979" y="0"/>
                  </a:lnTo>
                  <a:close/>
                </a:path>
              </a:pathLst>
            </a:custGeom>
            <a:solidFill>
              <a:srgbClr val="6F2F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9990581" y="5429250"/>
              <a:ext cx="220979" cy="151130"/>
            </a:xfrm>
            <a:custGeom>
              <a:avLst/>
              <a:gdLst/>
              <a:ahLst/>
              <a:cxnLst/>
              <a:rect l="l" t="t" r="r" b="b"/>
              <a:pathLst>
                <a:path w="220979" h="151129">
                  <a:moveTo>
                    <a:pt x="0" y="0"/>
                  </a:moveTo>
                  <a:lnTo>
                    <a:pt x="220979" y="0"/>
                  </a:lnTo>
                  <a:lnTo>
                    <a:pt x="220979" y="150875"/>
                  </a:lnTo>
                  <a:lnTo>
                    <a:pt x="0" y="150875"/>
                  </a:lnTo>
                  <a:lnTo>
                    <a:pt x="0" y="0"/>
                  </a:lnTo>
                  <a:close/>
                </a:path>
              </a:pathLst>
            </a:custGeom>
            <a:ln w="190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9981056" y="5677280"/>
            <a:ext cx="240029" cy="170180"/>
            <a:chOff x="9981056" y="5677280"/>
            <a:chExt cx="240029" cy="170180"/>
          </a:xfrm>
        </p:grpSpPr>
        <p:sp>
          <p:nvSpPr>
            <p:cNvPr id="8" name="object 8"/>
            <p:cNvSpPr/>
            <p:nvPr/>
          </p:nvSpPr>
          <p:spPr>
            <a:xfrm>
              <a:off x="9990581" y="5686805"/>
              <a:ext cx="220979" cy="151130"/>
            </a:xfrm>
            <a:custGeom>
              <a:avLst/>
              <a:gdLst/>
              <a:ahLst/>
              <a:cxnLst/>
              <a:rect l="l" t="t" r="r" b="b"/>
              <a:pathLst>
                <a:path w="220979" h="151129">
                  <a:moveTo>
                    <a:pt x="220979" y="0"/>
                  </a:moveTo>
                  <a:lnTo>
                    <a:pt x="0" y="0"/>
                  </a:lnTo>
                  <a:lnTo>
                    <a:pt x="0" y="150876"/>
                  </a:lnTo>
                  <a:lnTo>
                    <a:pt x="220979" y="150876"/>
                  </a:lnTo>
                  <a:lnTo>
                    <a:pt x="220979" y="0"/>
                  </a:lnTo>
                  <a:close/>
                </a:path>
              </a:pathLst>
            </a:custGeom>
            <a:solidFill>
              <a:srgbClr val="F4B0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9990581" y="5686805"/>
              <a:ext cx="220979" cy="151130"/>
            </a:xfrm>
            <a:custGeom>
              <a:avLst/>
              <a:gdLst/>
              <a:ahLst/>
              <a:cxnLst/>
              <a:rect l="l" t="t" r="r" b="b"/>
              <a:pathLst>
                <a:path w="220979" h="151129">
                  <a:moveTo>
                    <a:pt x="0" y="0"/>
                  </a:moveTo>
                  <a:lnTo>
                    <a:pt x="220979" y="0"/>
                  </a:lnTo>
                  <a:lnTo>
                    <a:pt x="220979" y="150876"/>
                  </a:lnTo>
                  <a:lnTo>
                    <a:pt x="0" y="150876"/>
                  </a:lnTo>
                  <a:lnTo>
                    <a:pt x="0" y="0"/>
                  </a:lnTo>
                  <a:close/>
                </a:path>
              </a:pathLst>
            </a:custGeom>
            <a:ln w="190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" name="object 10"/>
          <p:cNvGrpSpPr/>
          <p:nvPr/>
        </p:nvGrpSpPr>
        <p:grpSpPr>
          <a:xfrm>
            <a:off x="9981056" y="5934836"/>
            <a:ext cx="240029" cy="170180"/>
            <a:chOff x="9981056" y="5934836"/>
            <a:chExt cx="240029" cy="170180"/>
          </a:xfrm>
        </p:grpSpPr>
        <p:sp>
          <p:nvSpPr>
            <p:cNvPr id="11" name="object 11"/>
            <p:cNvSpPr/>
            <p:nvPr/>
          </p:nvSpPr>
          <p:spPr>
            <a:xfrm>
              <a:off x="9990581" y="5944361"/>
              <a:ext cx="220979" cy="151130"/>
            </a:xfrm>
            <a:custGeom>
              <a:avLst/>
              <a:gdLst/>
              <a:ahLst/>
              <a:cxnLst/>
              <a:rect l="l" t="t" r="r" b="b"/>
              <a:pathLst>
                <a:path w="220979" h="151129">
                  <a:moveTo>
                    <a:pt x="220979" y="0"/>
                  </a:moveTo>
                  <a:lnTo>
                    <a:pt x="0" y="0"/>
                  </a:lnTo>
                  <a:lnTo>
                    <a:pt x="0" y="150876"/>
                  </a:lnTo>
                  <a:lnTo>
                    <a:pt x="220979" y="150876"/>
                  </a:lnTo>
                  <a:lnTo>
                    <a:pt x="220979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9990581" y="5944361"/>
              <a:ext cx="220979" cy="151130"/>
            </a:xfrm>
            <a:custGeom>
              <a:avLst/>
              <a:gdLst/>
              <a:ahLst/>
              <a:cxnLst/>
              <a:rect l="l" t="t" r="r" b="b"/>
              <a:pathLst>
                <a:path w="220979" h="151129">
                  <a:moveTo>
                    <a:pt x="0" y="0"/>
                  </a:moveTo>
                  <a:lnTo>
                    <a:pt x="220979" y="0"/>
                  </a:lnTo>
                  <a:lnTo>
                    <a:pt x="220979" y="150876"/>
                  </a:lnTo>
                  <a:lnTo>
                    <a:pt x="0" y="150876"/>
                  </a:lnTo>
                  <a:lnTo>
                    <a:pt x="0" y="0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" name="object 13"/>
          <p:cNvGrpSpPr/>
          <p:nvPr/>
        </p:nvGrpSpPr>
        <p:grpSpPr>
          <a:xfrm>
            <a:off x="9981056" y="6212204"/>
            <a:ext cx="240029" cy="173355"/>
            <a:chOff x="9981056" y="6212204"/>
            <a:chExt cx="240029" cy="173355"/>
          </a:xfrm>
        </p:grpSpPr>
        <p:sp>
          <p:nvSpPr>
            <p:cNvPr id="14" name="object 14"/>
            <p:cNvSpPr/>
            <p:nvPr/>
          </p:nvSpPr>
          <p:spPr>
            <a:xfrm>
              <a:off x="9990582" y="6221729"/>
              <a:ext cx="220979" cy="151130"/>
            </a:xfrm>
            <a:custGeom>
              <a:avLst/>
              <a:gdLst/>
              <a:ahLst/>
              <a:cxnLst/>
              <a:rect l="l" t="t" r="r" b="b"/>
              <a:pathLst>
                <a:path w="220979" h="151129">
                  <a:moveTo>
                    <a:pt x="80391" y="0"/>
                  </a:moveTo>
                  <a:lnTo>
                    <a:pt x="0" y="0"/>
                  </a:lnTo>
                  <a:lnTo>
                    <a:pt x="0" y="150876"/>
                  </a:lnTo>
                  <a:lnTo>
                    <a:pt x="80391" y="150876"/>
                  </a:lnTo>
                  <a:lnTo>
                    <a:pt x="80391" y="0"/>
                  </a:lnTo>
                  <a:close/>
                </a:path>
                <a:path w="220979" h="151129">
                  <a:moveTo>
                    <a:pt x="220980" y="0"/>
                  </a:moveTo>
                  <a:lnTo>
                    <a:pt x="137541" y="0"/>
                  </a:lnTo>
                  <a:lnTo>
                    <a:pt x="137541" y="150876"/>
                  </a:lnTo>
                  <a:lnTo>
                    <a:pt x="220980" y="150876"/>
                  </a:lnTo>
                  <a:lnTo>
                    <a:pt x="220980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990581" y="6221729"/>
              <a:ext cx="220979" cy="151130"/>
            </a:xfrm>
            <a:custGeom>
              <a:avLst/>
              <a:gdLst/>
              <a:ahLst/>
              <a:cxnLst/>
              <a:rect l="l" t="t" r="r" b="b"/>
              <a:pathLst>
                <a:path w="220979" h="151129">
                  <a:moveTo>
                    <a:pt x="0" y="0"/>
                  </a:moveTo>
                  <a:lnTo>
                    <a:pt x="220979" y="0"/>
                  </a:lnTo>
                  <a:lnTo>
                    <a:pt x="220979" y="150876"/>
                  </a:lnTo>
                  <a:lnTo>
                    <a:pt x="0" y="150876"/>
                  </a:lnTo>
                  <a:lnTo>
                    <a:pt x="0" y="0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0099548" y="6220967"/>
              <a:ext cx="0" cy="164465"/>
            </a:xfrm>
            <a:custGeom>
              <a:avLst/>
              <a:gdLst/>
              <a:ahLst/>
              <a:cxnLst/>
              <a:rect l="l" t="t" r="r" b="b"/>
              <a:pathLst>
                <a:path h="164464">
                  <a:moveTo>
                    <a:pt x="0" y="0"/>
                  </a:moveTo>
                  <a:lnTo>
                    <a:pt x="0" y="164096"/>
                  </a:lnTo>
                </a:path>
              </a:pathLst>
            </a:custGeom>
            <a:ln w="571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379600" y="533400"/>
            <a:ext cx="3582035" cy="17722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25">
                <a:solidFill>
                  <a:schemeClr val="bg1"/>
                </a:solidFill>
                <a:latin typeface="Calibri"/>
                <a:cs typeface="Calibri"/>
              </a:rPr>
              <a:t>JUANITA</a:t>
            </a:r>
            <a:r>
              <a:rPr sz="2400" spc="-5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spc="-20">
                <a:solidFill>
                  <a:schemeClr val="bg1"/>
                </a:solidFill>
                <a:latin typeface="Calibri"/>
                <a:cs typeface="Calibri"/>
              </a:rPr>
              <a:t>WEST</a:t>
            </a:r>
            <a:endParaRPr sz="2400">
              <a:solidFill>
                <a:schemeClr val="bg1"/>
              </a:solidFill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i="1">
                <a:solidFill>
                  <a:schemeClr val="bg1"/>
                </a:solidFill>
                <a:latin typeface="Calibri"/>
                <a:cs typeface="Calibri"/>
              </a:rPr>
              <a:t>Current:</a:t>
            </a:r>
            <a:r>
              <a:rPr sz="1800" i="1" spc="-25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1800">
                <a:solidFill>
                  <a:schemeClr val="bg1"/>
                </a:solidFill>
                <a:latin typeface="Calibri"/>
                <a:cs typeface="Calibri"/>
              </a:rPr>
              <a:t>1.01</a:t>
            </a:r>
            <a:r>
              <a:rPr sz="1800" spc="-3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1800">
                <a:solidFill>
                  <a:schemeClr val="bg1"/>
                </a:solidFill>
                <a:latin typeface="Calibri"/>
                <a:cs typeface="Calibri"/>
              </a:rPr>
              <a:t>miles</a:t>
            </a:r>
            <a:r>
              <a:rPr sz="1800" spc="-25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1800">
                <a:solidFill>
                  <a:schemeClr val="bg1"/>
                </a:solidFill>
                <a:latin typeface="Calibri"/>
                <a:cs typeface="Calibri"/>
              </a:rPr>
              <a:t>of</a:t>
            </a:r>
            <a:r>
              <a:rPr sz="1800" spc="-35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1800" spc="-20">
                <a:solidFill>
                  <a:schemeClr val="bg1"/>
                </a:solidFill>
                <a:latin typeface="Calibri"/>
                <a:cs typeface="Calibri"/>
              </a:rPr>
              <a:t>trail</a:t>
            </a:r>
            <a:endParaRPr sz="1800">
              <a:solidFill>
                <a:schemeClr val="bg1"/>
              </a:solidFill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i="1" spc="-10">
                <a:solidFill>
                  <a:schemeClr val="bg1"/>
                </a:solidFill>
                <a:latin typeface="Calibri"/>
                <a:cs typeface="Calibri"/>
              </a:rPr>
              <a:t>Decommission/Restoration:</a:t>
            </a:r>
            <a:r>
              <a:rPr sz="1800" i="1" spc="5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1800">
                <a:solidFill>
                  <a:schemeClr val="bg1"/>
                </a:solidFill>
                <a:latin typeface="Calibri"/>
                <a:cs typeface="Calibri"/>
              </a:rPr>
              <a:t>0.36</a:t>
            </a:r>
            <a:r>
              <a:rPr sz="1800" spc="-4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1800" spc="-10">
                <a:solidFill>
                  <a:schemeClr val="bg1"/>
                </a:solidFill>
                <a:latin typeface="Calibri"/>
                <a:cs typeface="Calibri"/>
              </a:rPr>
              <a:t>miles</a:t>
            </a:r>
            <a:endParaRPr sz="1800">
              <a:solidFill>
                <a:schemeClr val="bg1"/>
              </a:solidFill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i="1" spc="-30">
                <a:solidFill>
                  <a:schemeClr val="bg1"/>
                </a:solidFill>
                <a:latin typeface="Calibri"/>
                <a:cs typeface="Calibri"/>
              </a:rPr>
              <a:t>Re-</a:t>
            </a:r>
            <a:r>
              <a:rPr sz="1800" i="1">
                <a:solidFill>
                  <a:schemeClr val="bg1"/>
                </a:solidFill>
                <a:latin typeface="Calibri"/>
                <a:cs typeface="Calibri"/>
              </a:rPr>
              <a:t>route:</a:t>
            </a:r>
            <a:r>
              <a:rPr sz="1800" i="1" spc="-15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1800">
                <a:solidFill>
                  <a:schemeClr val="bg1"/>
                </a:solidFill>
                <a:latin typeface="Calibri"/>
                <a:cs typeface="Calibri"/>
              </a:rPr>
              <a:t>0.12</a:t>
            </a:r>
            <a:r>
              <a:rPr sz="1800" spc="-3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1800" spc="-20">
                <a:solidFill>
                  <a:schemeClr val="bg1"/>
                </a:solidFill>
                <a:latin typeface="Calibri"/>
                <a:cs typeface="Calibri"/>
              </a:rPr>
              <a:t>miles</a:t>
            </a:r>
            <a:endParaRPr sz="1800">
              <a:solidFill>
                <a:schemeClr val="bg1"/>
              </a:solidFill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160"/>
              </a:spcBef>
            </a:pPr>
            <a:r>
              <a:rPr sz="1800" b="1" spc="-20">
                <a:solidFill>
                  <a:schemeClr val="bg1"/>
                </a:solidFill>
                <a:latin typeface="Calibri"/>
                <a:cs typeface="Calibri"/>
              </a:rPr>
              <a:t>Trail</a:t>
            </a:r>
            <a:r>
              <a:rPr sz="1800" b="1" spc="-4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1800" b="1">
                <a:solidFill>
                  <a:schemeClr val="bg1"/>
                </a:solidFill>
                <a:latin typeface="Calibri"/>
                <a:cs typeface="Calibri"/>
              </a:rPr>
              <a:t>Mil</a:t>
            </a:r>
            <a:r>
              <a:rPr lang="en-US" sz="1800" b="1">
                <a:solidFill>
                  <a:schemeClr val="bg1"/>
                </a:solidFill>
                <a:latin typeface="Calibri"/>
                <a:cs typeface="Calibri"/>
              </a:rPr>
              <a:t>e</a:t>
            </a:r>
            <a:r>
              <a:rPr sz="1800" b="1">
                <a:solidFill>
                  <a:schemeClr val="bg1"/>
                </a:solidFill>
                <a:latin typeface="Calibri"/>
                <a:cs typeface="Calibri"/>
              </a:rPr>
              <a:t>age</a:t>
            </a:r>
            <a:r>
              <a:rPr sz="1800" b="1" spc="-4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1800" b="1" spc="-25">
                <a:solidFill>
                  <a:schemeClr val="bg1"/>
                </a:solidFill>
                <a:latin typeface="Calibri"/>
                <a:cs typeface="Calibri"/>
              </a:rPr>
              <a:t>Total:</a:t>
            </a:r>
            <a:r>
              <a:rPr sz="1800" b="1" spc="-45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1800" b="1">
                <a:solidFill>
                  <a:schemeClr val="bg1"/>
                </a:solidFill>
                <a:latin typeface="Calibri"/>
                <a:cs typeface="Calibri"/>
              </a:rPr>
              <a:t>0.8</a:t>
            </a:r>
            <a:r>
              <a:rPr sz="1800" b="1" spc="-35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1800" b="1" spc="-20">
                <a:solidFill>
                  <a:schemeClr val="bg1"/>
                </a:solidFill>
                <a:latin typeface="Calibri"/>
                <a:cs typeface="Calibri"/>
              </a:rPr>
              <a:t>miles</a:t>
            </a:r>
            <a:endParaRPr sz="180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37343" y="3650014"/>
            <a:ext cx="3582035" cy="17722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25">
                <a:solidFill>
                  <a:schemeClr val="bg1"/>
                </a:solidFill>
                <a:latin typeface="Calibri"/>
                <a:cs typeface="Calibri"/>
              </a:rPr>
              <a:t>JUANITA</a:t>
            </a:r>
            <a:r>
              <a:rPr sz="2400" spc="-5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spc="-20">
                <a:solidFill>
                  <a:schemeClr val="bg1"/>
                </a:solidFill>
                <a:latin typeface="Calibri"/>
                <a:cs typeface="Calibri"/>
              </a:rPr>
              <a:t>EAST</a:t>
            </a:r>
            <a:endParaRPr sz="2400">
              <a:solidFill>
                <a:schemeClr val="bg1"/>
              </a:solidFill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i="1">
                <a:solidFill>
                  <a:schemeClr val="bg1"/>
                </a:solidFill>
                <a:latin typeface="Calibri"/>
                <a:cs typeface="Calibri"/>
              </a:rPr>
              <a:t>Current:</a:t>
            </a:r>
            <a:r>
              <a:rPr sz="1800" i="1" spc="-25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1800">
                <a:solidFill>
                  <a:schemeClr val="bg1"/>
                </a:solidFill>
                <a:latin typeface="Calibri"/>
                <a:cs typeface="Calibri"/>
              </a:rPr>
              <a:t>0.42</a:t>
            </a:r>
            <a:r>
              <a:rPr sz="1800" spc="-3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1800">
                <a:solidFill>
                  <a:schemeClr val="bg1"/>
                </a:solidFill>
                <a:latin typeface="Calibri"/>
                <a:cs typeface="Calibri"/>
              </a:rPr>
              <a:t>miles</a:t>
            </a:r>
            <a:r>
              <a:rPr sz="1800" spc="-25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1800">
                <a:solidFill>
                  <a:schemeClr val="bg1"/>
                </a:solidFill>
                <a:latin typeface="Calibri"/>
                <a:cs typeface="Calibri"/>
              </a:rPr>
              <a:t>of</a:t>
            </a:r>
            <a:r>
              <a:rPr sz="1800" spc="-35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1800" spc="-20">
                <a:solidFill>
                  <a:schemeClr val="bg1"/>
                </a:solidFill>
                <a:latin typeface="Calibri"/>
                <a:cs typeface="Calibri"/>
              </a:rPr>
              <a:t>trail</a:t>
            </a:r>
            <a:endParaRPr sz="1800">
              <a:solidFill>
                <a:schemeClr val="bg1"/>
              </a:solidFill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i="1" spc="-10">
                <a:solidFill>
                  <a:schemeClr val="bg1"/>
                </a:solidFill>
                <a:latin typeface="Calibri"/>
                <a:cs typeface="Calibri"/>
              </a:rPr>
              <a:t>Decommission/Restoration:</a:t>
            </a:r>
            <a:r>
              <a:rPr sz="1800" i="1" spc="1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1800">
                <a:solidFill>
                  <a:schemeClr val="bg1"/>
                </a:solidFill>
                <a:latin typeface="Calibri"/>
                <a:cs typeface="Calibri"/>
              </a:rPr>
              <a:t>0.21</a:t>
            </a:r>
            <a:r>
              <a:rPr sz="1800" spc="-35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1800" spc="-10">
                <a:solidFill>
                  <a:schemeClr val="bg1"/>
                </a:solidFill>
                <a:latin typeface="Calibri"/>
                <a:cs typeface="Calibri"/>
              </a:rPr>
              <a:t>miles</a:t>
            </a:r>
            <a:endParaRPr sz="1800">
              <a:solidFill>
                <a:schemeClr val="bg1"/>
              </a:solidFill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i="1" spc="-30">
                <a:solidFill>
                  <a:schemeClr val="bg1"/>
                </a:solidFill>
                <a:latin typeface="Calibri"/>
                <a:cs typeface="Calibri"/>
              </a:rPr>
              <a:t>Re-</a:t>
            </a:r>
            <a:r>
              <a:rPr sz="1800" i="1">
                <a:solidFill>
                  <a:schemeClr val="bg1"/>
                </a:solidFill>
                <a:latin typeface="Calibri"/>
                <a:cs typeface="Calibri"/>
              </a:rPr>
              <a:t>route:</a:t>
            </a:r>
            <a:r>
              <a:rPr sz="1800" i="1" spc="-1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1800">
                <a:solidFill>
                  <a:schemeClr val="bg1"/>
                </a:solidFill>
                <a:latin typeface="Calibri"/>
                <a:cs typeface="Calibri"/>
              </a:rPr>
              <a:t>0.08</a:t>
            </a:r>
            <a:r>
              <a:rPr sz="1800" spc="-3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1800" spc="-20">
                <a:solidFill>
                  <a:schemeClr val="bg1"/>
                </a:solidFill>
                <a:latin typeface="Calibri"/>
                <a:cs typeface="Calibri"/>
              </a:rPr>
              <a:t>miles</a:t>
            </a:r>
            <a:endParaRPr sz="1800">
              <a:solidFill>
                <a:schemeClr val="bg1"/>
              </a:solidFill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160"/>
              </a:spcBef>
            </a:pPr>
            <a:r>
              <a:rPr sz="1800" b="1" spc="-20">
                <a:solidFill>
                  <a:schemeClr val="bg1"/>
                </a:solidFill>
                <a:latin typeface="Calibri"/>
                <a:cs typeface="Calibri"/>
              </a:rPr>
              <a:t>Trail</a:t>
            </a:r>
            <a:r>
              <a:rPr sz="1800" b="1" spc="-4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1800" b="1">
                <a:solidFill>
                  <a:schemeClr val="bg1"/>
                </a:solidFill>
                <a:latin typeface="Calibri"/>
                <a:cs typeface="Calibri"/>
              </a:rPr>
              <a:t>Mil</a:t>
            </a:r>
            <a:r>
              <a:rPr lang="en-US" sz="1800" b="1">
                <a:solidFill>
                  <a:schemeClr val="bg1"/>
                </a:solidFill>
                <a:latin typeface="Calibri"/>
                <a:cs typeface="Calibri"/>
              </a:rPr>
              <a:t>e</a:t>
            </a:r>
            <a:r>
              <a:rPr sz="1800" b="1">
                <a:solidFill>
                  <a:schemeClr val="bg1"/>
                </a:solidFill>
                <a:latin typeface="Calibri"/>
                <a:cs typeface="Calibri"/>
              </a:rPr>
              <a:t>age</a:t>
            </a:r>
            <a:r>
              <a:rPr sz="1800" b="1" spc="-4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1800" b="1" spc="-25">
                <a:solidFill>
                  <a:schemeClr val="bg1"/>
                </a:solidFill>
                <a:latin typeface="Calibri"/>
                <a:cs typeface="Calibri"/>
              </a:rPr>
              <a:t>Total:</a:t>
            </a:r>
            <a:r>
              <a:rPr sz="1800" b="1" spc="-45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1800" b="1">
                <a:solidFill>
                  <a:schemeClr val="bg1"/>
                </a:solidFill>
                <a:latin typeface="Calibri"/>
                <a:cs typeface="Calibri"/>
              </a:rPr>
              <a:t>0.29</a:t>
            </a:r>
            <a:r>
              <a:rPr sz="1800" b="1" spc="-35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1800" b="1" spc="-20">
                <a:solidFill>
                  <a:schemeClr val="bg1"/>
                </a:solidFill>
                <a:latin typeface="Calibri"/>
                <a:cs typeface="Calibri"/>
              </a:rPr>
              <a:t>miles</a:t>
            </a:r>
            <a:endParaRPr sz="1800">
              <a:solidFill>
                <a:schemeClr val="bg1"/>
              </a:solidFill>
              <a:latin typeface="Calibri"/>
              <a:cs typeface="Calibri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9981056" y="6506336"/>
            <a:ext cx="240029" cy="170180"/>
            <a:chOff x="9981056" y="6506336"/>
            <a:chExt cx="240029" cy="170180"/>
          </a:xfrm>
        </p:grpSpPr>
        <p:sp>
          <p:nvSpPr>
            <p:cNvPr id="20" name="object 20"/>
            <p:cNvSpPr/>
            <p:nvPr/>
          </p:nvSpPr>
          <p:spPr>
            <a:xfrm>
              <a:off x="9990581" y="6515861"/>
              <a:ext cx="220979" cy="151130"/>
            </a:xfrm>
            <a:custGeom>
              <a:avLst/>
              <a:gdLst/>
              <a:ahLst/>
              <a:cxnLst/>
              <a:rect l="l" t="t" r="r" b="b"/>
              <a:pathLst>
                <a:path w="220979" h="151129">
                  <a:moveTo>
                    <a:pt x="220979" y="0"/>
                  </a:moveTo>
                  <a:lnTo>
                    <a:pt x="0" y="0"/>
                  </a:lnTo>
                  <a:lnTo>
                    <a:pt x="0" y="150876"/>
                  </a:lnTo>
                  <a:lnTo>
                    <a:pt x="220979" y="150876"/>
                  </a:lnTo>
                  <a:lnTo>
                    <a:pt x="22097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9990581" y="6515861"/>
              <a:ext cx="220979" cy="151130"/>
            </a:xfrm>
            <a:custGeom>
              <a:avLst/>
              <a:gdLst/>
              <a:ahLst/>
              <a:cxnLst/>
              <a:rect l="l" t="t" r="r" b="b"/>
              <a:pathLst>
                <a:path w="220979" h="151129">
                  <a:moveTo>
                    <a:pt x="0" y="0"/>
                  </a:moveTo>
                  <a:lnTo>
                    <a:pt x="220979" y="0"/>
                  </a:lnTo>
                  <a:lnTo>
                    <a:pt x="220979" y="150876"/>
                  </a:lnTo>
                  <a:lnTo>
                    <a:pt x="0" y="150876"/>
                  </a:lnTo>
                  <a:lnTo>
                    <a:pt x="0" y="0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Application>Microsoft Office PowerPoint</Application>
  <PresentationFormat>Widescreen</PresentationFormat>
  <Slides>4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>King County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Juanita Woodlands Concept Update 11/2023</dc:title>
  <dc:creator>Jensen, LeeAnne</dc:creator>
  <cp:revision>1</cp:revision>
  <dcterms:created xsi:type="dcterms:W3CDTF">2024-02-20T22:18:29Z</dcterms:created>
  <dcterms:modified xsi:type="dcterms:W3CDTF">2024-02-21T22:47:44Z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2023-12-04T00:00:00Z</vt:filetime>
  </property>
  <property fmtid="{D5CDD505-2E9C-101B-9397-08002B2CF9AE}" pid="3" name="Creator">
    <vt:lpwstr>Acrobat PDFMaker 22 for PowerPoint</vt:lpwstr>
  </property>
  <property fmtid="{D5CDD505-2E9C-101B-9397-08002B2CF9AE}" pid="4" name="LastSaved">
    <vt:filetime>2024-02-20T00:00:00Z</vt:filetime>
  </property>
  <property fmtid="{D5CDD505-2E9C-101B-9397-08002B2CF9AE}" pid="5" name="Producer">
    <vt:lpwstr>Adobe PDF Library 22.2.223</vt:lpwstr>
  </property>
</Properties>
</file>