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28"/>
  </p:notesMasterIdLst>
  <p:sldIdLst>
    <p:sldId id="256" r:id="rId6"/>
    <p:sldId id="517" r:id="rId7"/>
    <p:sldId id="422" r:id="rId8"/>
    <p:sldId id="376" r:id="rId9"/>
    <p:sldId id="268" r:id="rId10"/>
    <p:sldId id="365" r:id="rId11"/>
    <p:sldId id="366" r:id="rId12"/>
    <p:sldId id="367" r:id="rId13"/>
    <p:sldId id="551" r:id="rId14"/>
    <p:sldId id="588" r:id="rId15"/>
    <p:sldId id="629" r:id="rId16"/>
    <p:sldId id="589" r:id="rId17"/>
    <p:sldId id="625" r:id="rId18"/>
    <p:sldId id="437" r:id="rId19"/>
    <p:sldId id="592" r:id="rId20"/>
    <p:sldId id="621" r:id="rId21"/>
    <p:sldId id="622" r:id="rId22"/>
    <p:sldId id="627" r:id="rId23"/>
    <p:sldId id="428" r:id="rId24"/>
    <p:sldId id="587" r:id="rId25"/>
    <p:sldId id="571" r:id="rId26"/>
    <p:sldId id="562"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E1502E-481C-7FF4-CEB6-736094EEC8F3}" name="Allison Zike" initials="AZ" userId="S::azike@kirklandwa.gov::5fada880-8a49-4f54-a12c-acadf5d43860" providerId="AD"/>
  <p188:author id="{3912E73C-2B90-6E5E-229D-0B6BBB9077B4}" name="Scott Guter" initials="SG" userId="S::SGuter@kirklandwa.gov::3f534598-f89c-4c93-9659-e02f8f96241f" providerId="AD"/>
  <p188:author id="{ED127DE0-3EEF-EEE2-9993-A54D64A8764F}" name="David Barnes" initials="DB" userId="S::dbarnes@kirklandwa.gov::80c72898-a7bb-4459-83f5-8349253d8068" providerId="AD"/>
  <p188:author id="{8457F6EA-1515-85AC-ECB6-6A34E08349A7}" name="Lindsay Levine" initials="LL" userId="S::llevine@kirklandwa.gov::492ba49d-8971-4567-88f7-0cff4d829f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2D9"/>
    <a:srgbClr val="88C07E"/>
    <a:srgbClr val="B1DB9F"/>
    <a:srgbClr val="A8D9BA"/>
    <a:srgbClr val="91D0DF"/>
    <a:srgbClr val="A1D388"/>
    <a:srgbClr val="1D507B"/>
    <a:srgbClr val="F4DE0C"/>
    <a:srgbClr val="82C99C"/>
    <a:srgbClr val="86B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CD73B-BF04-4A3F-BA02-425E013DA3CC}" v="3" dt="2024-09-19T00:50:11.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55" autoAdjust="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Weinstein" userId="9ff5916a-9953-491f-893c-1841af861b02" providerId="ADAL" clId="{275CD73B-BF04-4A3F-BA02-425E013DA3CC}"/>
    <pc:docChg chg="addSld delSld modSld sldOrd delMainMaster">
      <pc:chgData name="Adam Weinstein" userId="9ff5916a-9953-491f-893c-1841af861b02" providerId="ADAL" clId="{275CD73B-BF04-4A3F-BA02-425E013DA3CC}" dt="2024-09-19T00:57:39.402" v="91" actId="113"/>
      <pc:docMkLst>
        <pc:docMk/>
      </pc:docMkLst>
      <pc:sldChg chg="modSp mod">
        <pc:chgData name="Adam Weinstein" userId="9ff5916a-9953-491f-893c-1841af861b02" providerId="ADAL" clId="{275CD73B-BF04-4A3F-BA02-425E013DA3CC}" dt="2024-09-19T00:26:00.095" v="72" actId="20577"/>
        <pc:sldMkLst>
          <pc:docMk/>
          <pc:sldMk cId="1450030270" sldId="256"/>
        </pc:sldMkLst>
        <pc:spChg chg="mod">
          <ac:chgData name="Adam Weinstein" userId="9ff5916a-9953-491f-893c-1841af861b02" providerId="ADAL" clId="{275CD73B-BF04-4A3F-BA02-425E013DA3CC}" dt="2024-09-19T00:26:00.095" v="72" actId="20577"/>
          <ac:spMkLst>
            <pc:docMk/>
            <pc:sldMk cId="1450030270" sldId="256"/>
            <ac:spMk id="3" creationId="{BDDFAF57-C42A-67A7-DF49-FF69F72C3C93}"/>
          </ac:spMkLst>
        </pc:spChg>
      </pc:sldChg>
      <pc:sldChg chg="add ord">
        <pc:chgData name="Adam Weinstein" userId="9ff5916a-9953-491f-893c-1841af861b02" providerId="ADAL" clId="{275CD73B-BF04-4A3F-BA02-425E013DA3CC}" dt="2024-09-19T00:45:42.051" v="79"/>
        <pc:sldMkLst>
          <pc:docMk/>
          <pc:sldMk cId="411257717" sldId="268"/>
        </pc:sldMkLst>
      </pc:sldChg>
      <pc:sldChg chg="del">
        <pc:chgData name="Adam Weinstein" userId="9ff5916a-9953-491f-893c-1841af861b02" providerId="ADAL" clId="{275CD73B-BF04-4A3F-BA02-425E013DA3CC}" dt="2024-09-19T00:47:55.420" v="83" actId="47"/>
        <pc:sldMkLst>
          <pc:docMk/>
          <pc:sldMk cId="2364755241" sldId="271"/>
        </pc:sldMkLst>
      </pc:sldChg>
      <pc:sldChg chg="del">
        <pc:chgData name="Adam Weinstein" userId="9ff5916a-9953-491f-893c-1841af861b02" providerId="ADAL" clId="{275CD73B-BF04-4A3F-BA02-425E013DA3CC}" dt="2024-09-19T00:27:21.034" v="74" actId="47"/>
        <pc:sldMkLst>
          <pc:docMk/>
          <pc:sldMk cId="160516186" sldId="352"/>
        </pc:sldMkLst>
      </pc:sldChg>
      <pc:sldChg chg="add">
        <pc:chgData name="Adam Weinstein" userId="9ff5916a-9953-491f-893c-1841af861b02" providerId="ADAL" clId="{275CD73B-BF04-4A3F-BA02-425E013DA3CC}" dt="2024-09-19T00:46:02.021" v="80"/>
        <pc:sldMkLst>
          <pc:docMk/>
          <pc:sldMk cId="1314743651" sldId="365"/>
        </pc:sldMkLst>
      </pc:sldChg>
      <pc:sldChg chg="add">
        <pc:chgData name="Adam Weinstein" userId="9ff5916a-9953-491f-893c-1841af861b02" providerId="ADAL" clId="{275CD73B-BF04-4A3F-BA02-425E013DA3CC}" dt="2024-09-19T00:46:02.021" v="80"/>
        <pc:sldMkLst>
          <pc:docMk/>
          <pc:sldMk cId="2381382140" sldId="366"/>
        </pc:sldMkLst>
      </pc:sldChg>
      <pc:sldChg chg="add">
        <pc:chgData name="Adam Weinstein" userId="9ff5916a-9953-491f-893c-1841af861b02" providerId="ADAL" clId="{275CD73B-BF04-4A3F-BA02-425E013DA3CC}" dt="2024-09-19T00:46:02.021" v="80"/>
        <pc:sldMkLst>
          <pc:docMk/>
          <pc:sldMk cId="1222166788" sldId="367"/>
        </pc:sldMkLst>
      </pc:sldChg>
      <pc:sldChg chg="modSp mod">
        <pc:chgData name="Adam Weinstein" userId="9ff5916a-9953-491f-893c-1841af861b02" providerId="ADAL" clId="{275CD73B-BF04-4A3F-BA02-425E013DA3CC}" dt="2024-09-19T00:57:39.402" v="91" actId="113"/>
        <pc:sldMkLst>
          <pc:docMk/>
          <pc:sldMk cId="2720582396" sldId="376"/>
        </pc:sldMkLst>
        <pc:spChg chg="mod">
          <ac:chgData name="Adam Weinstein" userId="9ff5916a-9953-491f-893c-1841af861b02" providerId="ADAL" clId="{275CD73B-BF04-4A3F-BA02-425E013DA3CC}" dt="2024-09-19T00:57:39.402" v="91" actId="113"/>
          <ac:spMkLst>
            <pc:docMk/>
            <pc:sldMk cId="2720582396" sldId="376"/>
            <ac:spMk id="2" creationId="{9504A42A-8DF1-5C8E-1015-BFC8CB5CE839}"/>
          </ac:spMkLst>
        </pc:spChg>
      </pc:sldChg>
      <pc:sldChg chg="del">
        <pc:chgData name="Adam Weinstein" userId="9ff5916a-9953-491f-893c-1841af861b02" providerId="ADAL" clId="{275CD73B-BF04-4A3F-BA02-425E013DA3CC}" dt="2024-09-19T00:47:55.420" v="83" actId="47"/>
        <pc:sldMkLst>
          <pc:docMk/>
          <pc:sldMk cId="3165187693" sldId="436"/>
        </pc:sldMkLst>
      </pc:sldChg>
      <pc:sldChg chg="del">
        <pc:chgData name="Adam Weinstein" userId="9ff5916a-9953-491f-893c-1841af861b02" providerId="ADAL" clId="{275CD73B-BF04-4A3F-BA02-425E013DA3CC}" dt="2024-09-19T00:27:03.315" v="73" actId="47"/>
        <pc:sldMkLst>
          <pc:docMk/>
          <pc:sldMk cId="653247684" sldId="569"/>
        </pc:sldMkLst>
      </pc:sldChg>
      <pc:sldChg chg="del">
        <pc:chgData name="Adam Weinstein" userId="9ff5916a-9953-491f-893c-1841af861b02" providerId="ADAL" clId="{275CD73B-BF04-4A3F-BA02-425E013DA3CC}" dt="2024-09-19T00:47:39.632" v="82" actId="47"/>
        <pc:sldMkLst>
          <pc:docMk/>
          <pc:sldMk cId="2973204409" sldId="574"/>
        </pc:sldMkLst>
      </pc:sldChg>
      <pc:sldChg chg="del">
        <pc:chgData name="Adam Weinstein" userId="9ff5916a-9953-491f-893c-1841af861b02" providerId="ADAL" clId="{275CD73B-BF04-4A3F-BA02-425E013DA3CC}" dt="2024-09-19T00:47:55.420" v="83" actId="47"/>
        <pc:sldMkLst>
          <pc:docMk/>
          <pc:sldMk cId="3661220166" sldId="579"/>
        </pc:sldMkLst>
      </pc:sldChg>
      <pc:sldChg chg="del">
        <pc:chgData name="Adam Weinstein" userId="9ff5916a-9953-491f-893c-1841af861b02" providerId="ADAL" clId="{275CD73B-BF04-4A3F-BA02-425E013DA3CC}" dt="2024-09-19T00:47:55.420" v="83" actId="47"/>
        <pc:sldMkLst>
          <pc:docMk/>
          <pc:sldMk cId="3674703858" sldId="580"/>
        </pc:sldMkLst>
      </pc:sldChg>
      <pc:sldChg chg="del">
        <pc:chgData name="Adam Weinstein" userId="9ff5916a-9953-491f-893c-1841af861b02" providerId="ADAL" clId="{275CD73B-BF04-4A3F-BA02-425E013DA3CC}" dt="2024-09-19T00:47:55.420" v="83" actId="47"/>
        <pc:sldMkLst>
          <pc:docMk/>
          <pc:sldMk cId="2744240817" sldId="584"/>
        </pc:sldMkLst>
      </pc:sldChg>
      <pc:sldChg chg="del">
        <pc:chgData name="Adam Weinstein" userId="9ff5916a-9953-491f-893c-1841af861b02" providerId="ADAL" clId="{275CD73B-BF04-4A3F-BA02-425E013DA3CC}" dt="2024-09-19T00:47:55.420" v="83" actId="47"/>
        <pc:sldMkLst>
          <pc:docMk/>
          <pc:sldMk cId="362983340" sldId="585"/>
        </pc:sldMkLst>
      </pc:sldChg>
      <pc:sldChg chg="ord">
        <pc:chgData name="Adam Weinstein" userId="9ff5916a-9953-491f-893c-1841af861b02" providerId="ADAL" clId="{275CD73B-BF04-4A3F-BA02-425E013DA3CC}" dt="2024-09-19T00:50:55.460" v="90"/>
        <pc:sldMkLst>
          <pc:docMk/>
          <pc:sldMk cId="2091358881" sldId="589"/>
        </pc:sldMkLst>
      </pc:sldChg>
      <pc:sldChg chg="del">
        <pc:chgData name="Adam Weinstein" userId="9ff5916a-9953-491f-893c-1841af861b02" providerId="ADAL" clId="{275CD73B-BF04-4A3F-BA02-425E013DA3CC}" dt="2024-09-19T00:47:39.632" v="82" actId="47"/>
        <pc:sldMkLst>
          <pc:docMk/>
          <pc:sldMk cId="2845896405" sldId="590"/>
        </pc:sldMkLst>
      </pc:sldChg>
      <pc:sldChg chg="del">
        <pc:chgData name="Adam Weinstein" userId="9ff5916a-9953-491f-893c-1841af861b02" providerId="ADAL" clId="{275CD73B-BF04-4A3F-BA02-425E013DA3CC}" dt="2024-09-19T00:47:39.632" v="82" actId="47"/>
        <pc:sldMkLst>
          <pc:docMk/>
          <pc:sldMk cId="2927797548" sldId="591"/>
        </pc:sldMkLst>
      </pc:sldChg>
      <pc:sldChg chg="del">
        <pc:chgData name="Adam Weinstein" userId="9ff5916a-9953-491f-893c-1841af861b02" providerId="ADAL" clId="{275CD73B-BF04-4A3F-BA02-425E013DA3CC}" dt="2024-09-19T00:47:39.632" v="82" actId="47"/>
        <pc:sldMkLst>
          <pc:docMk/>
          <pc:sldMk cId="327948050" sldId="623"/>
        </pc:sldMkLst>
      </pc:sldChg>
      <pc:sldChg chg="del">
        <pc:chgData name="Adam Weinstein" userId="9ff5916a-9953-491f-893c-1841af861b02" providerId="ADAL" clId="{275CD73B-BF04-4A3F-BA02-425E013DA3CC}" dt="2024-09-19T00:47:39.632" v="82" actId="47"/>
        <pc:sldMkLst>
          <pc:docMk/>
          <pc:sldMk cId="4214346116" sldId="624"/>
        </pc:sldMkLst>
      </pc:sldChg>
      <pc:sldChg chg="new del">
        <pc:chgData name="Adam Weinstein" userId="9ff5916a-9953-491f-893c-1841af861b02" providerId="ADAL" clId="{275CD73B-BF04-4A3F-BA02-425E013DA3CC}" dt="2024-09-19T00:50:16.023" v="86" actId="47"/>
        <pc:sldMkLst>
          <pc:docMk/>
          <pc:sldMk cId="1798081452" sldId="628"/>
        </pc:sldMkLst>
      </pc:sldChg>
      <pc:sldChg chg="del">
        <pc:chgData name="Adam Weinstein" userId="9ff5916a-9953-491f-893c-1841af861b02" providerId="ADAL" clId="{275CD73B-BF04-4A3F-BA02-425E013DA3CC}" dt="2024-09-19T00:32:18.305" v="75" actId="47"/>
        <pc:sldMkLst>
          <pc:docMk/>
          <pc:sldMk cId="3011720369" sldId="628"/>
        </pc:sldMkLst>
      </pc:sldChg>
      <pc:sldChg chg="add ord">
        <pc:chgData name="Adam Weinstein" userId="9ff5916a-9953-491f-893c-1841af861b02" providerId="ADAL" clId="{275CD73B-BF04-4A3F-BA02-425E013DA3CC}" dt="2024-09-19T00:50:50.298" v="88"/>
        <pc:sldMkLst>
          <pc:docMk/>
          <pc:sldMk cId="722187308" sldId="629"/>
        </pc:sldMkLst>
      </pc:sldChg>
      <pc:sldChg chg="del">
        <pc:chgData name="Adam Weinstein" userId="9ff5916a-9953-491f-893c-1841af861b02" providerId="ADAL" clId="{275CD73B-BF04-4A3F-BA02-425E013DA3CC}" dt="2024-09-19T00:32:18.305" v="75" actId="47"/>
        <pc:sldMkLst>
          <pc:docMk/>
          <pc:sldMk cId="3010053757" sldId="629"/>
        </pc:sldMkLst>
      </pc:sldChg>
      <pc:sldChg chg="del">
        <pc:chgData name="Adam Weinstein" userId="9ff5916a-9953-491f-893c-1841af861b02" providerId="ADAL" clId="{275CD73B-BF04-4A3F-BA02-425E013DA3CC}" dt="2024-09-19T00:32:18.305" v="75" actId="47"/>
        <pc:sldMkLst>
          <pc:docMk/>
          <pc:sldMk cId="2298548070" sldId="630"/>
        </pc:sldMkLst>
      </pc:sldChg>
      <pc:sldChg chg="del">
        <pc:chgData name="Adam Weinstein" userId="9ff5916a-9953-491f-893c-1841af861b02" providerId="ADAL" clId="{275CD73B-BF04-4A3F-BA02-425E013DA3CC}" dt="2024-09-19T00:32:18.305" v="75" actId="47"/>
        <pc:sldMkLst>
          <pc:docMk/>
          <pc:sldMk cId="3660701483" sldId="631"/>
        </pc:sldMkLst>
      </pc:sldChg>
      <pc:sldChg chg="del">
        <pc:chgData name="Adam Weinstein" userId="9ff5916a-9953-491f-893c-1841af861b02" providerId="ADAL" clId="{275CD73B-BF04-4A3F-BA02-425E013DA3CC}" dt="2024-09-19T00:32:18.305" v="75" actId="47"/>
        <pc:sldMkLst>
          <pc:docMk/>
          <pc:sldMk cId="4261852616" sldId="632"/>
        </pc:sldMkLst>
      </pc:sldChg>
      <pc:sldChg chg="del">
        <pc:chgData name="Adam Weinstein" userId="9ff5916a-9953-491f-893c-1841af861b02" providerId="ADAL" clId="{275CD73B-BF04-4A3F-BA02-425E013DA3CC}" dt="2024-09-19T00:47:55.420" v="83" actId="47"/>
        <pc:sldMkLst>
          <pc:docMk/>
          <pc:sldMk cId="3691533409" sldId="633"/>
        </pc:sldMkLst>
      </pc:sldChg>
      <pc:sldChg chg="new del">
        <pc:chgData name="Adam Weinstein" userId="9ff5916a-9953-491f-893c-1841af861b02" providerId="ADAL" clId="{275CD73B-BF04-4A3F-BA02-425E013DA3CC}" dt="2024-09-19T00:46:05.941" v="81" actId="47"/>
        <pc:sldMkLst>
          <pc:docMk/>
          <pc:sldMk cId="2192032236" sldId="634"/>
        </pc:sldMkLst>
      </pc:sldChg>
      <pc:sldMasterChg chg="del delSldLayout">
        <pc:chgData name="Adam Weinstein" userId="9ff5916a-9953-491f-893c-1841af861b02" providerId="ADAL" clId="{275CD73B-BF04-4A3F-BA02-425E013DA3CC}" dt="2024-09-19T00:47:55.420" v="83" actId="47"/>
        <pc:sldMasterMkLst>
          <pc:docMk/>
          <pc:sldMasterMk cId="1526949572" sldId="2147483660"/>
        </pc:sldMasterMkLst>
        <pc:sldLayoutChg chg="del">
          <pc:chgData name="Adam Weinstein" userId="9ff5916a-9953-491f-893c-1841af861b02" providerId="ADAL" clId="{275CD73B-BF04-4A3F-BA02-425E013DA3CC}" dt="2024-09-19T00:47:55.420" v="83" actId="47"/>
          <pc:sldLayoutMkLst>
            <pc:docMk/>
            <pc:sldMasterMk cId="1526949572" sldId="2147483660"/>
            <pc:sldLayoutMk cId="580327869" sldId="2147483661"/>
          </pc:sldLayoutMkLst>
        </pc:sldLayoutChg>
        <pc:sldLayoutChg chg="del">
          <pc:chgData name="Adam Weinstein" userId="9ff5916a-9953-491f-893c-1841af861b02" providerId="ADAL" clId="{275CD73B-BF04-4A3F-BA02-425E013DA3CC}" dt="2024-09-19T00:47:55.420" v="83" actId="47"/>
          <pc:sldLayoutMkLst>
            <pc:docMk/>
            <pc:sldMasterMk cId="1526949572" sldId="2147483660"/>
            <pc:sldLayoutMk cId="3595346317" sldId="2147483662"/>
          </pc:sldLayoutMkLst>
        </pc:sldLayoutChg>
        <pc:sldLayoutChg chg="del">
          <pc:chgData name="Adam Weinstein" userId="9ff5916a-9953-491f-893c-1841af861b02" providerId="ADAL" clId="{275CD73B-BF04-4A3F-BA02-425E013DA3CC}" dt="2024-09-19T00:47:55.420" v="83" actId="47"/>
          <pc:sldLayoutMkLst>
            <pc:docMk/>
            <pc:sldMasterMk cId="1526949572" sldId="2147483660"/>
            <pc:sldLayoutMk cId="904306108" sldId="2147483663"/>
          </pc:sldLayoutMkLst>
        </pc:sldLayoutChg>
        <pc:sldLayoutChg chg="del">
          <pc:chgData name="Adam Weinstein" userId="9ff5916a-9953-491f-893c-1841af861b02" providerId="ADAL" clId="{275CD73B-BF04-4A3F-BA02-425E013DA3CC}" dt="2024-09-19T00:47:55.420" v="83" actId="47"/>
          <pc:sldLayoutMkLst>
            <pc:docMk/>
            <pc:sldMasterMk cId="1526949572" sldId="2147483660"/>
            <pc:sldLayoutMk cId="633663965" sldId="2147483664"/>
          </pc:sldLayoutMkLst>
        </pc:sldLayoutChg>
        <pc:sldLayoutChg chg="del">
          <pc:chgData name="Adam Weinstein" userId="9ff5916a-9953-491f-893c-1841af861b02" providerId="ADAL" clId="{275CD73B-BF04-4A3F-BA02-425E013DA3CC}" dt="2024-09-19T00:47:55.420" v="83" actId="47"/>
          <pc:sldLayoutMkLst>
            <pc:docMk/>
            <pc:sldMasterMk cId="1526949572" sldId="2147483660"/>
            <pc:sldLayoutMk cId="1590610017" sldId="2147483665"/>
          </pc:sldLayoutMkLst>
        </pc:sldLayoutChg>
        <pc:sldLayoutChg chg="del">
          <pc:chgData name="Adam Weinstein" userId="9ff5916a-9953-491f-893c-1841af861b02" providerId="ADAL" clId="{275CD73B-BF04-4A3F-BA02-425E013DA3CC}" dt="2024-09-19T00:47:55.420" v="83" actId="47"/>
          <pc:sldLayoutMkLst>
            <pc:docMk/>
            <pc:sldMasterMk cId="1526949572" sldId="2147483660"/>
            <pc:sldLayoutMk cId="263836915" sldId="2147483666"/>
          </pc:sldLayoutMkLst>
        </pc:sldLayoutChg>
        <pc:sldLayoutChg chg="del">
          <pc:chgData name="Adam Weinstein" userId="9ff5916a-9953-491f-893c-1841af861b02" providerId="ADAL" clId="{275CD73B-BF04-4A3F-BA02-425E013DA3CC}" dt="2024-09-19T00:47:55.420" v="83" actId="47"/>
          <pc:sldLayoutMkLst>
            <pc:docMk/>
            <pc:sldMasterMk cId="1526949572" sldId="2147483660"/>
            <pc:sldLayoutMk cId="1669522551" sldId="2147483667"/>
          </pc:sldLayoutMkLst>
        </pc:sldLayoutChg>
        <pc:sldLayoutChg chg="del">
          <pc:chgData name="Adam Weinstein" userId="9ff5916a-9953-491f-893c-1841af861b02" providerId="ADAL" clId="{275CD73B-BF04-4A3F-BA02-425E013DA3CC}" dt="2024-09-19T00:47:55.420" v="83" actId="47"/>
          <pc:sldLayoutMkLst>
            <pc:docMk/>
            <pc:sldMasterMk cId="1526949572" sldId="2147483660"/>
            <pc:sldLayoutMk cId="3153930013" sldId="2147483668"/>
          </pc:sldLayoutMkLst>
        </pc:sldLayoutChg>
        <pc:sldLayoutChg chg="del">
          <pc:chgData name="Adam Weinstein" userId="9ff5916a-9953-491f-893c-1841af861b02" providerId="ADAL" clId="{275CD73B-BF04-4A3F-BA02-425E013DA3CC}" dt="2024-09-19T00:47:55.420" v="83" actId="47"/>
          <pc:sldLayoutMkLst>
            <pc:docMk/>
            <pc:sldMasterMk cId="1526949572" sldId="2147483660"/>
            <pc:sldLayoutMk cId="1074782504" sldId="2147483669"/>
          </pc:sldLayoutMkLst>
        </pc:sldLayoutChg>
        <pc:sldLayoutChg chg="del">
          <pc:chgData name="Adam Weinstein" userId="9ff5916a-9953-491f-893c-1841af861b02" providerId="ADAL" clId="{275CD73B-BF04-4A3F-BA02-425E013DA3CC}" dt="2024-09-19T00:47:55.420" v="83" actId="47"/>
          <pc:sldLayoutMkLst>
            <pc:docMk/>
            <pc:sldMasterMk cId="1526949572" sldId="2147483660"/>
            <pc:sldLayoutMk cId="3704714403" sldId="2147483670"/>
          </pc:sldLayoutMkLst>
        </pc:sldLayoutChg>
        <pc:sldLayoutChg chg="del">
          <pc:chgData name="Adam Weinstein" userId="9ff5916a-9953-491f-893c-1841af861b02" providerId="ADAL" clId="{275CD73B-BF04-4A3F-BA02-425E013DA3CC}" dt="2024-09-19T00:47:55.420" v="83" actId="47"/>
          <pc:sldLayoutMkLst>
            <pc:docMk/>
            <pc:sldMasterMk cId="1526949572" sldId="2147483660"/>
            <pc:sldLayoutMk cId="3593956090"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E3E02-C781-4487-B099-4324EAE49AE0}" type="doc">
      <dgm:prSet loTypeId="urn:microsoft.com/office/officeart/2005/8/layout/StepDownProcess" loCatId="process" qsTypeId="urn:microsoft.com/office/officeart/2005/8/quickstyle/simple1" qsCatId="simple" csTypeId="urn:microsoft.com/office/officeart/2005/8/colors/accent1_1" csCatId="accent1" phldr="1"/>
      <dgm:spPr/>
      <dgm:t>
        <a:bodyPr/>
        <a:lstStyle/>
        <a:p>
          <a:endParaRPr lang="en-US"/>
        </a:p>
      </dgm:t>
    </dgm:pt>
    <dgm:pt modelId="{3639D5D1-053D-423A-8D81-3952BF13053E}">
      <dgm:prSet phldrT="[Text]" custT="1"/>
      <dgm:spPr/>
      <dgm:t>
        <a:bodyPr/>
        <a:lstStyle/>
        <a:p>
          <a:r>
            <a:rPr lang="en-US" sz="2000" b="1" kern="1200" dirty="0">
              <a:solidFill>
                <a:srgbClr val="A1D388"/>
              </a:solidFill>
            </a:rPr>
            <a:t>1</a:t>
          </a:r>
          <a:r>
            <a:rPr lang="en-US" sz="2000" b="1" kern="1200" dirty="0">
              <a:solidFill>
                <a:srgbClr val="A1D388"/>
              </a:solidFill>
              <a:latin typeface="Calibri" panose="020F0502020204030204"/>
              <a:ea typeface="+mn-ea"/>
              <a:cs typeface="+mn-cs"/>
            </a:rPr>
            <a:t>. Adopt policy as part of the Comprehensive Plan Update</a:t>
          </a:r>
        </a:p>
      </dgm:t>
    </dgm:pt>
    <dgm:pt modelId="{FFA1F3B9-4A50-4206-95A9-39C4D44C45E6}" type="parTrans" cxnId="{7D393954-5C8E-4F26-B60E-3D155A47E898}">
      <dgm:prSet/>
      <dgm:spPr/>
      <dgm:t>
        <a:bodyPr/>
        <a:lstStyle/>
        <a:p>
          <a:endParaRPr lang="en-US"/>
        </a:p>
      </dgm:t>
    </dgm:pt>
    <dgm:pt modelId="{2E865069-E11A-401D-AD65-F9E5A096F414}" type="sibTrans" cxnId="{7D393954-5C8E-4F26-B60E-3D155A47E898}">
      <dgm:prSet/>
      <dgm:spPr/>
      <dgm:t>
        <a:bodyPr/>
        <a:lstStyle/>
        <a:p>
          <a:endParaRPr lang="en-US"/>
        </a:p>
      </dgm:t>
    </dgm:pt>
    <dgm:pt modelId="{B0ED46FE-EBA4-49F9-BC1E-4AE3D57D8272}">
      <dgm:prSet phldrT="[Text]" custT="1"/>
      <dgm:spPr/>
      <dgm:t>
        <a:bodyPr/>
        <a:lstStyle/>
        <a:p>
          <a:r>
            <a:rPr lang="en-US" sz="1700" b="1" kern="1200" dirty="0">
              <a:solidFill>
                <a:srgbClr val="A8D9BA"/>
              </a:solidFill>
            </a:rPr>
            <a:t>3. </a:t>
          </a:r>
          <a:r>
            <a:rPr lang="en-US" sz="1700" b="1" kern="1200" dirty="0">
              <a:solidFill>
                <a:srgbClr val="A8D9BA"/>
              </a:solidFill>
              <a:latin typeface="Calibri" panose="020F0502020204030204"/>
              <a:ea typeface="+mn-ea"/>
              <a:cs typeface="+mn-cs"/>
            </a:rPr>
            <a:t>Craft Zoning Code amendments with extensive public process (timing determined by Planning Work Program)</a:t>
          </a:r>
        </a:p>
      </dgm:t>
    </dgm:pt>
    <dgm:pt modelId="{7F4B356B-75A8-4D95-BC45-D58196277AAB}" type="parTrans" cxnId="{7E38B502-C704-4CF4-95F2-C91E6D061E48}">
      <dgm:prSet/>
      <dgm:spPr/>
      <dgm:t>
        <a:bodyPr/>
        <a:lstStyle/>
        <a:p>
          <a:endParaRPr lang="en-US"/>
        </a:p>
      </dgm:t>
    </dgm:pt>
    <dgm:pt modelId="{322E394D-ED96-475B-9E12-26EAA2890B5A}" type="sibTrans" cxnId="{7E38B502-C704-4CF4-95F2-C91E6D061E48}">
      <dgm:prSet/>
      <dgm:spPr/>
      <dgm:t>
        <a:bodyPr/>
        <a:lstStyle/>
        <a:p>
          <a:endParaRPr lang="en-US"/>
        </a:p>
      </dgm:t>
    </dgm:pt>
    <dgm:pt modelId="{6B699717-C54B-47D4-A857-41982D13A7B7}">
      <dgm:prSet phldrT="[Text]" custT="1"/>
      <dgm:spPr/>
      <dgm:t>
        <a:bodyPr/>
        <a:lstStyle/>
        <a:p>
          <a:pPr marL="0" lvl="0" algn="ctr" defTabSz="1022350">
            <a:lnSpc>
              <a:spcPct val="90000"/>
            </a:lnSpc>
            <a:spcBef>
              <a:spcPct val="0"/>
            </a:spcBef>
            <a:spcAft>
              <a:spcPct val="35000"/>
            </a:spcAft>
            <a:buNone/>
          </a:pPr>
          <a:r>
            <a:rPr lang="en-US" sz="1800" b="1" kern="1200" dirty="0">
              <a:solidFill>
                <a:srgbClr val="91D0DF"/>
              </a:solidFill>
              <a:latin typeface="Calibri" panose="020F0502020204030204"/>
              <a:ea typeface="+mn-ea"/>
              <a:cs typeface="+mn-cs"/>
            </a:rPr>
            <a:t>2. Schedule Zoning work as part of the 3-year Planning Work Program (updated annually)</a:t>
          </a:r>
        </a:p>
      </dgm:t>
    </dgm:pt>
    <dgm:pt modelId="{4FA9ECCE-C071-4649-863D-7049DC7CFAF4}" type="sibTrans" cxnId="{32FB72C6-3273-4FC4-8733-0B0BCED36B82}">
      <dgm:prSet/>
      <dgm:spPr/>
      <dgm:t>
        <a:bodyPr/>
        <a:lstStyle/>
        <a:p>
          <a:endParaRPr lang="en-US"/>
        </a:p>
      </dgm:t>
    </dgm:pt>
    <dgm:pt modelId="{D46A7439-08BE-4172-9688-4427DD2476BA}" type="parTrans" cxnId="{32FB72C6-3273-4FC4-8733-0B0BCED36B82}">
      <dgm:prSet/>
      <dgm:spPr/>
      <dgm:t>
        <a:bodyPr/>
        <a:lstStyle/>
        <a:p>
          <a:endParaRPr lang="en-US"/>
        </a:p>
      </dgm:t>
    </dgm:pt>
    <dgm:pt modelId="{B9410E05-02B3-432B-9E8B-52AFE18EB58B}" type="pres">
      <dgm:prSet presAssocID="{BE7E3E02-C781-4487-B099-4324EAE49AE0}" presName="rootnode" presStyleCnt="0">
        <dgm:presLayoutVars>
          <dgm:chMax/>
          <dgm:chPref/>
          <dgm:dir/>
          <dgm:animLvl val="lvl"/>
        </dgm:presLayoutVars>
      </dgm:prSet>
      <dgm:spPr/>
    </dgm:pt>
    <dgm:pt modelId="{91E052AC-1C97-4F2E-AAA4-E6F933375812}" type="pres">
      <dgm:prSet presAssocID="{3639D5D1-053D-423A-8D81-3952BF13053E}" presName="composite" presStyleCnt="0"/>
      <dgm:spPr/>
    </dgm:pt>
    <dgm:pt modelId="{FE14266E-D01E-437E-8EF2-18F1F9C77FF1}" type="pres">
      <dgm:prSet presAssocID="{3639D5D1-053D-423A-8D81-3952BF13053E}" presName="bentUpArrow1" presStyleLbl="alignImgPlace1" presStyleIdx="0" presStyleCnt="2"/>
      <dgm:spPr/>
    </dgm:pt>
    <dgm:pt modelId="{44AB7F88-ED47-4079-91D5-4748754C56ED}" type="pres">
      <dgm:prSet presAssocID="{3639D5D1-053D-423A-8D81-3952BF13053E}" presName="ParentText" presStyleLbl="node1" presStyleIdx="0" presStyleCnt="3">
        <dgm:presLayoutVars>
          <dgm:chMax val="1"/>
          <dgm:chPref val="1"/>
          <dgm:bulletEnabled val="1"/>
        </dgm:presLayoutVars>
      </dgm:prSet>
      <dgm:spPr/>
    </dgm:pt>
    <dgm:pt modelId="{E728498E-545F-43E8-A594-BC3F963EA0D2}" type="pres">
      <dgm:prSet presAssocID="{3639D5D1-053D-423A-8D81-3952BF13053E}" presName="ChildText" presStyleLbl="revTx" presStyleIdx="0" presStyleCnt="2" custScaleX="256188" custLinFactNeighborX="80197" custLinFactNeighborY="2299">
        <dgm:presLayoutVars>
          <dgm:chMax val="0"/>
          <dgm:chPref val="0"/>
          <dgm:bulletEnabled val="1"/>
        </dgm:presLayoutVars>
      </dgm:prSet>
      <dgm:spPr/>
    </dgm:pt>
    <dgm:pt modelId="{AF2D5B54-D2F3-4987-B7A7-EF061C79AA17}" type="pres">
      <dgm:prSet presAssocID="{2E865069-E11A-401D-AD65-F9E5A096F414}" presName="sibTrans" presStyleCnt="0"/>
      <dgm:spPr/>
    </dgm:pt>
    <dgm:pt modelId="{787AEAD7-9CF8-4AFD-87E2-550E9E6D8636}" type="pres">
      <dgm:prSet presAssocID="{6B699717-C54B-47D4-A857-41982D13A7B7}" presName="composite" presStyleCnt="0"/>
      <dgm:spPr/>
    </dgm:pt>
    <dgm:pt modelId="{D0881D5E-F1A0-40EC-9678-4DCB628626F2}" type="pres">
      <dgm:prSet presAssocID="{6B699717-C54B-47D4-A857-41982D13A7B7}" presName="bentUpArrow1" presStyleLbl="alignImgPlace1" presStyleIdx="1" presStyleCnt="2" custScaleX="90595" custLinFactNeighborX="-42188" custLinFactNeighborY="-6136"/>
      <dgm:spPr/>
    </dgm:pt>
    <dgm:pt modelId="{EF3149B3-B975-42C7-AAAA-2206DBC83F09}" type="pres">
      <dgm:prSet presAssocID="{6B699717-C54B-47D4-A857-41982D13A7B7}" presName="ParentText" presStyleLbl="node1" presStyleIdx="1" presStyleCnt="3" custScaleX="104065" custLinFactNeighborX="-28238" custLinFactNeighborY="-1083">
        <dgm:presLayoutVars>
          <dgm:chMax val="1"/>
          <dgm:chPref val="1"/>
          <dgm:bulletEnabled val="1"/>
        </dgm:presLayoutVars>
      </dgm:prSet>
      <dgm:spPr/>
    </dgm:pt>
    <dgm:pt modelId="{93738C0B-6E36-4A5E-9E46-4D9B5A5938E8}" type="pres">
      <dgm:prSet presAssocID="{6B699717-C54B-47D4-A857-41982D13A7B7}" presName="ChildText" presStyleLbl="revTx" presStyleIdx="1" presStyleCnt="2" custScaleX="101631">
        <dgm:presLayoutVars>
          <dgm:chMax val="0"/>
          <dgm:chPref val="0"/>
          <dgm:bulletEnabled val="1"/>
        </dgm:presLayoutVars>
      </dgm:prSet>
      <dgm:spPr/>
    </dgm:pt>
    <dgm:pt modelId="{481ED31F-5CD0-4B4E-856B-02318941EC7F}" type="pres">
      <dgm:prSet presAssocID="{4FA9ECCE-C071-4649-863D-7049DC7CFAF4}" presName="sibTrans" presStyleCnt="0"/>
      <dgm:spPr/>
    </dgm:pt>
    <dgm:pt modelId="{34575D85-CFF2-4CE4-B005-C82772D215DE}" type="pres">
      <dgm:prSet presAssocID="{B0ED46FE-EBA4-49F9-BC1E-4AE3D57D8272}" presName="composite" presStyleCnt="0"/>
      <dgm:spPr/>
    </dgm:pt>
    <dgm:pt modelId="{A052ADD0-DF2D-4B1F-A680-32D7B20F51A6}" type="pres">
      <dgm:prSet presAssocID="{B0ED46FE-EBA4-49F9-BC1E-4AE3D57D8272}" presName="ParentText" presStyleLbl="node1" presStyleIdx="2" presStyleCnt="3" custScaleX="110812" custLinFactNeighborX="-60541" custLinFactNeighborY="-9286">
        <dgm:presLayoutVars>
          <dgm:chMax val="1"/>
          <dgm:chPref val="1"/>
          <dgm:bulletEnabled val="1"/>
        </dgm:presLayoutVars>
      </dgm:prSet>
      <dgm:spPr/>
    </dgm:pt>
  </dgm:ptLst>
  <dgm:cxnLst>
    <dgm:cxn modelId="{7E38B502-C704-4CF4-95F2-C91E6D061E48}" srcId="{BE7E3E02-C781-4487-B099-4324EAE49AE0}" destId="{B0ED46FE-EBA4-49F9-BC1E-4AE3D57D8272}" srcOrd="2" destOrd="0" parTransId="{7F4B356B-75A8-4D95-BC45-D58196277AAB}" sibTransId="{322E394D-ED96-475B-9E12-26EAA2890B5A}"/>
    <dgm:cxn modelId="{FBB7742F-5665-4E69-9B13-EC93B82F87DA}" type="presOf" srcId="{6B699717-C54B-47D4-A857-41982D13A7B7}" destId="{EF3149B3-B975-42C7-AAAA-2206DBC83F09}" srcOrd="0" destOrd="0" presId="urn:microsoft.com/office/officeart/2005/8/layout/StepDownProcess"/>
    <dgm:cxn modelId="{7D393954-5C8E-4F26-B60E-3D155A47E898}" srcId="{BE7E3E02-C781-4487-B099-4324EAE49AE0}" destId="{3639D5D1-053D-423A-8D81-3952BF13053E}" srcOrd="0" destOrd="0" parTransId="{FFA1F3B9-4A50-4206-95A9-39C4D44C45E6}" sibTransId="{2E865069-E11A-401D-AD65-F9E5A096F414}"/>
    <dgm:cxn modelId="{AFF4957F-6324-448F-BC2F-353FA4D86EE9}" type="presOf" srcId="{BE7E3E02-C781-4487-B099-4324EAE49AE0}" destId="{B9410E05-02B3-432B-9E8B-52AFE18EB58B}" srcOrd="0" destOrd="0" presId="urn:microsoft.com/office/officeart/2005/8/layout/StepDownProcess"/>
    <dgm:cxn modelId="{32FB72C6-3273-4FC4-8733-0B0BCED36B82}" srcId="{BE7E3E02-C781-4487-B099-4324EAE49AE0}" destId="{6B699717-C54B-47D4-A857-41982D13A7B7}" srcOrd="1" destOrd="0" parTransId="{D46A7439-08BE-4172-9688-4427DD2476BA}" sibTransId="{4FA9ECCE-C071-4649-863D-7049DC7CFAF4}"/>
    <dgm:cxn modelId="{4DD6F3C9-65C6-49CE-ABB1-949CD22D8D38}" type="presOf" srcId="{B0ED46FE-EBA4-49F9-BC1E-4AE3D57D8272}" destId="{A052ADD0-DF2D-4B1F-A680-32D7B20F51A6}" srcOrd="0" destOrd="0" presId="urn:microsoft.com/office/officeart/2005/8/layout/StepDownProcess"/>
    <dgm:cxn modelId="{EFF710F1-3DD3-40B6-8391-F08D085DD78F}" type="presOf" srcId="{3639D5D1-053D-423A-8D81-3952BF13053E}" destId="{44AB7F88-ED47-4079-91D5-4748754C56ED}" srcOrd="0" destOrd="0" presId="urn:microsoft.com/office/officeart/2005/8/layout/StepDownProcess"/>
    <dgm:cxn modelId="{1E59898A-C40F-4DFC-9902-AF7F29756C83}" type="presParOf" srcId="{B9410E05-02B3-432B-9E8B-52AFE18EB58B}" destId="{91E052AC-1C97-4F2E-AAA4-E6F933375812}" srcOrd="0" destOrd="0" presId="urn:microsoft.com/office/officeart/2005/8/layout/StepDownProcess"/>
    <dgm:cxn modelId="{6B8376B5-F610-412F-AB49-941FACE5AA9D}" type="presParOf" srcId="{91E052AC-1C97-4F2E-AAA4-E6F933375812}" destId="{FE14266E-D01E-437E-8EF2-18F1F9C77FF1}" srcOrd="0" destOrd="0" presId="urn:microsoft.com/office/officeart/2005/8/layout/StepDownProcess"/>
    <dgm:cxn modelId="{33F174AB-5ED6-4755-A164-71EBA5851F40}" type="presParOf" srcId="{91E052AC-1C97-4F2E-AAA4-E6F933375812}" destId="{44AB7F88-ED47-4079-91D5-4748754C56ED}" srcOrd="1" destOrd="0" presId="urn:microsoft.com/office/officeart/2005/8/layout/StepDownProcess"/>
    <dgm:cxn modelId="{E1F19677-929A-46F4-B6C9-AB0FE3C12B23}" type="presParOf" srcId="{91E052AC-1C97-4F2E-AAA4-E6F933375812}" destId="{E728498E-545F-43E8-A594-BC3F963EA0D2}" srcOrd="2" destOrd="0" presId="urn:microsoft.com/office/officeart/2005/8/layout/StepDownProcess"/>
    <dgm:cxn modelId="{92036A28-1C27-46D0-ACD3-6A72A2759E00}" type="presParOf" srcId="{B9410E05-02B3-432B-9E8B-52AFE18EB58B}" destId="{AF2D5B54-D2F3-4987-B7A7-EF061C79AA17}" srcOrd="1" destOrd="0" presId="urn:microsoft.com/office/officeart/2005/8/layout/StepDownProcess"/>
    <dgm:cxn modelId="{13823EA5-6C4D-4832-A5E2-EB3B92CBB10A}" type="presParOf" srcId="{B9410E05-02B3-432B-9E8B-52AFE18EB58B}" destId="{787AEAD7-9CF8-4AFD-87E2-550E9E6D8636}" srcOrd="2" destOrd="0" presId="urn:microsoft.com/office/officeart/2005/8/layout/StepDownProcess"/>
    <dgm:cxn modelId="{65F436FF-994F-4BD4-97BA-B39A126C313B}" type="presParOf" srcId="{787AEAD7-9CF8-4AFD-87E2-550E9E6D8636}" destId="{D0881D5E-F1A0-40EC-9678-4DCB628626F2}" srcOrd="0" destOrd="0" presId="urn:microsoft.com/office/officeart/2005/8/layout/StepDownProcess"/>
    <dgm:cxn modelId="{6A9A871D-73C7-4E7E-B6EB-D845C1A48154}" type="presParOf" srcId="{787AEAD7-9CF8-4AFD-87E2-550E9E6D8636}" destId="{EF3149B3-B975-42C7-AAAA-2206DBC83F09}" srcOrd="1" destOrd="0" presId="urn:microsoft.com/office/officeart/2005/8/layout/StepDownProcess"/>
    <dgm:cxn modelId="{0C3332C6-75A2-4937-8E82-08C9B56ACA34}" type="presParOf" srcId="{787AEAD7-9CF8-4AFD-87E2-550E9E6D8636}" destId="{93738C0B-6E36-4A5E-9E46-4D9B5A5938E8}" srcOrd="2" destOrd="0" presId="urn:microsoft.com/office/officeart/2005/8/layout/StepDownProcess"/>
    <dgm:cxn modelId="{526E4F59-BEF5-459C-B1AB-43FDD0A0355F}" type="presParOf" srcId="{B9410E05-02B3-432B-9E8B-52AFE18EB58B}" destId="{481ED31F-5CD0-4B4E-856B-02318941EC7F}" srcOrd="3" destOrd="0" presId="urn:microsoft.com/office/officeart/2005/8/layout/StepDownProcess"/>
    <dgm:cxn modelId="{BF519095-4067-48D8-AD09-A7CCB93EBAF1}" type="presParOf" srcId="{B9410E05-02B3-432B-9E8B-52AFE18EB58B}" destId="{34575D85-CFF2-4CE4-B005-C82772D215DE}" srcOrd="4" destOrd="0" presId="urn:microsoft.com/office/officeart/2005/8/layout/StepDownProcess"/>
    <dgm:cxn modelId="{8B00DF9A-888E-46C9-BF80-0719820A1FC8}" type="presParOf" srcId="{34575D85-CFF2-4CE4-B005-C82772D215DE}" destId="{A052ADD0-DF2D-4B1F-A680-32D7B20F51A6}"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4266E-D01E-437E-8EF2-18F1F9C77FF1}">
      <dsp:nvSpPr>
        <dsp:cNvPr id="0" name=""/>
        <dsp:cNvSpPr/>
      </dsp:nvSpPr>
      <dsp:spPr>
        <a:xfrm rot="5400000">
          <a:off x="352713" y="1621697"/>
          <a:ext cx="1313926" cy="1495858"/>
        </a:xfrm>
        <a:prstGeom prst="bentUpArrow">
          <a:avLst>
            <a:gd name="adj1" fmla="val 32840"/>
            <a:gd name="adj2" fmla="val 25000"/>
            <a:gd name="adj3" fmla="val 3578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AB7F88-ED47-4079-91D5-4748754C56ED}">
      <dsp:nvSpPr>
        <dsp:cNvPr id="0" name=""/>
        <dsp:cNvSpPr/>
      </dsp:nvSpPr>
      <dsp:spPr>
        <a:xfrm>
          <a:off x="4602" y="165183"/>
          <a:ext cx="2211878" cy="1548243"/>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A1D388"/>
              </a:solidFill>
            </a:rPr>
            <a:t>1</a:t>
          </a:r>
          <a:r>
            <a:rPr lang="en-US" sz="2000" b="1" kern="1200" dirty="0">
              <a:solidFill>
                <a:srgbClr val="A1D388"/>
              </a:solidFill>
              <a:latin typeface="Calibri" panose="020F0502020204030204"/>
              <a:ea typeface="+mn-ea"/>
              <a:cs typeface="+mn-cs"/>
            </a:rPr>
            <a:t>. Adopt policy as part of the Comprehensive Plan Update</a:t>
          </a:r>
        </a:p>
      </dsp:txBody>
      <dsp:txXfrm>
        <a:off x="80195" y="240776"/>
        <a:ext cx="2060692" cy="1397057"/>
      </dsp:txXfrm>
    </dsp:sp>
    <dsp:sp modelId="{E728498E-545F-43E8-A594-BC3F963EA0D2}">
      <dsp:nvSpPr>
        <dsp:cNvPr id="0" name=""/>
        <dsp:cNvSpPr/>
      </dsp:nvSpPr>
      <dsp:spPr>
        <a:xfrm>
          <a:off x="2250312" y="341612"/>
          <a:ext cx="4121321" cy="1251358"/>
        </a:xfrm>
        <a:prstGeom prst="rect">
          <a:avLst/>
        </a:prstGeom>
        <a:noFill/>
        <a:ln>
          <a:noFill/>
        </a:ln>
        <a:effectLst/>
      </dsp:spPr>
      <dsp:style>
        <a:lnRef idx="0">
          <a:scrgbClr r="0" g="0" b="0"/>
        </a:lnRef>
        <a:fillRef idx="0">
          <a:scrgbClr r="0" g="0" b="0"/>
        </a:fillRef>
        <a:effectRef idx="0">
          <a:scrgbClr r="0" g="0" b="0"/>
        </a:effectRef>
        <a:fontRef idx="minor"/>
      </dsp:style>
    </dsp:sp>
    <dsp:sp modelId="{D0881D5E-F1A0-40EC-9678-4DCB628626F2}">
      <dsp:nvSpPr>
        <dsp:cNvPr id="0" name=""/>
        <dsp:cNvSpPr/>
      </dsp:nvSpPr>
      <dsp:spPr>
        <a:xfrm rot="5400000">
          <a:off x="2203506" y="3350605"/>
          <a:ext cx="1313926" cy="1355173"/>
        </a:xfrm>
        <a:prstGeom prst="bentUpArrow">
          <a:avLst>
            <a:gd name="adj1" fmla="val 32840"/>
            <a:gd name="adj2" fmla="val 25000"/>
            <a:gd name="adj3" fmla="val 3578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3149B3-B975-42C7-AAAA-2206DBC83F09}">
      <dsp:nvSpPr>
        <dsp:cNvPr id="0" name=""/>
        <dsp:cNvSpPr/>
      </dsp:nvSpPr>
      <dsp:spPr>
        <a:xfrm>
          <a:off x="1816921" y="1887603"/>
          <a:ext cx="2301791" cy="1548243"/>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022350">
            <a:lnSpc>
              <a:spcPct val="90000"/>
            </a:lnSpc>
            <a:spcBef>
              <a:spcPct val="0"/>
            </a:spcBef>
            <a:spcAft>
              <a:spcPct val="35000"/>
            </a:spcAft>
            <a:buNone/>
          </a:pPr>
          <a:r>
            <a:rPr lang="en-US" sz="1800" b="1" kern="1200" dirty="0">
              <a:solidFill>
                <a:srgbClr val="91D0DF"/>
              </a:solidFill>
              <a:latin typeface="Calibri" panose="020F0502020204030204"/>
              <a:ea typeface="+mn-ea"/>
              <a:cs typeface="+mn-cs"/>
            </a:rPr>
            <a:t>2. Schedule Zoning work as part of the 3-year Planning Work Program (updated annually)</a:t>
          </a:r>
        </a:p>
      </dsp:txBody>
      <dsp:txXfrm>
        <a:off x="1892514" y="1963196"/>
        <a:ext cx="2150605" cy="1397057"/>
      </dsp:txXfrm>
    </dsp:sp>
    <dsp:sp modelId="{93738C0B-6E36-4A5E-9E46-4D9B5A5938E8}">
      <dsp:nvSpPr>
        <dsp:cNvPr id="0" name=""/>
        <dsp:cNvSpPr/>
      </dsp:nvSpPr>
      <dsp:spPr>
        <a:xfrm>
          <a:off x="4685228" y="2052031"/>
          <a:ext cx="1634947" cy="1251358"/>
        </a:xfrm>
        <a:prstGeom prst="rect">
          <a:avLst/>
        </a:prstGeom>
        <a:noFill/>
        <a:ln>
          <a:noFill/>
        </a:ln>
        <a:effectLst/>
      </dsp:spPr>
      <dsp:style>
        <a:lnRef idx="0">
          <a:scrgbClr r="0" g="0" b="0"/>
        </a:lnRef>
        <a:fillRef idx="0">
          <a:scrgbClr r="0" g="0" b="0"/>
        </a:fillRef>
        <a:effectRef idx="0">
          <a:scrgbClr r="0" g="0" b="0"/>
        </a:effectRef>
        <a:fontRef idx="minor"/>
      </dsp:style>
    </dsp:sp>
    <dsp:sp modelId="{A052ADD0-DF2D-4B1F-A680-32D7B20F51A6}">
      <dsp:nvSpPr>
        <dsp:cNvPr id="0" name=""/>
        <dsp:cNvSpPr/>
      </dsp:nvSpPr>
      <dsp:spPr>
        <a:xfrm>
          <a:off x="3539327" y="3499789"/>
          <a:ext cx="2451026" cy="1548243"/>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A8D9BA"/>
              </a:solidFill>
            </a:rPr>
            <a:t>3. </a:t>
          </a:r>
          <a:r>
            <a:rPr lang="en-US" sz="1700" b="1" kern="1200" dirty="0">
              <a:solidFill>
                <a:srgbClr val="A8D9BA"/>
              </a:solidFill>
              <a:latin typeface="Calibri" panose="020F0502020204030204"/>
              <a:ea typeface="+mn-ea"/>
              <a:cs typeface="+mn-cs"/>
            </a:rPr>
            <a:t>Craft Zoning Code amendments with extensive public process (timing determined by Planning Work Program)</a:t>
          </a:r>
        </a:p>
      </dsp:txBody>
      <dsp:txXfrm>
        <a:off x="3614920" y="3575382"/>
        <a:ext cx="2299840" cy="139705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107479" tIns="53740" rIns="107479" bIns="53740" rtlCol="0"/>
          <a:lstStyle>
            <a:lvl1pPr algn="l">
              <a:defRPr sz="14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107479" tIns="53740" rIns="107479" bIns="53740" rtlCol="0"/>
          <a:lstStyle>
            <a:lvl1pPr algn="r">
              <a:defRPr sz="1400"/>
            </a:lvl1pPr>
          </a:lstStyle>
          <a:p>
            <a:fld id="{AF29A8F5-A807-49D4-AC17-49834F830501}" type="datetimeFigureOut">
              <a:rPr lang="en-US" smtClean="0"/>
              <a:t>9/18/2024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107479" tIns="53740" rIns="107479" bIns="53740"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107479" tIns="53740" rIns="107479" bIns="537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107479" tIns="53740" rIns="107479" bIns="53740" rtlCol="0" anchor="b"/>
          <a:lstStyle>
            <a:lvl1pPr algn="l">
              <a:defRPr sz="1400"/>
            </a:lvl1pPr>
          </a:lstStyle>
          <a:p>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107479" tIns="53740" rIns="107479" bIns="53740" rtlCol="0" anchor="b"/>
          <a:lstStyle>
            <a:lvl1pPr algn="r">
              <a:defRPr sz="1400"/>
            </a:lvl1pPr>
          </a:lstStyle>
          <a:p>
            <a:fld id="{A151225C-F8A3-47CC-BFC4-2606C6B6D72F}" type="slidenum">
              <a:rPr lang="en-US" smtClean="0"/>
              <a:t>‹#›</a:t>
            </a:fld>
            <a:endParaRPr lang="en-US" dirty="0"/>
          </a:p>
        </p:txBody>
      </p:sp>
    </p:spTree>
    <p:extLst>
      <p:ext uri="{BB962C8B-B14F-4D97-AF65-F5344CB8AC3E}">
        <p14:creationId xmlns:p14="http://schemas.microsoft.com/office/powerpoint/2010/main" val="2219734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40 slides</a:t>
            </a:r>
          </a:p>
        </p:txBody>
      </p:sp>
      <p:sp>
        <p:nvSpPr>
          <p:cNvPr id="4" name="Slide Number Placeholder 3"/>
          <p:cNvSpPr>
            <a:spLocks noGrp="1"/>
          </p:cNvSpPr>
          <p:nvPr>
            <p:ph type="sldNum" sz="quarter" idx="5"/>
          </p:nvPr>
        </p:nvSpPr>
        <p:spPr/>
        <p:txBody>
          <a:bodyPr/>
          <a:lstStyle/>
          <a:p>
            <a:fld id="{A151225C-F8A3-47CC-BFC4-2606C6B6D72F}" type="slidenum">
              <a:rPr lang="en-US" smtClean="0"/>
              <a:t>1</a:t>
            </a:fld>
            <a:endParaRPr lang="en-US" dirty="0"/>
          </a:p>
        </p:txBody>
      </p:sp>
    </p:spTree>
    <p:extLst>
      <p:ext uri="{BB962C8B-B14F-4D97-AF65-F5344CB8AC3E}">
        <p14:creationId xmlns:p14="http://schemas.microsoft.com/office/powerpoint/2010/main" val="2917875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83226">
              <a:defRPr/>
            </a:pPr>
            <a:fld id="{A151225C-F8A3-47CC-BFC4-2606C6B6D72F}" type="slidenum">
              <a:rPr lang="en-US" sz="1200">
                <a:solidFill>
                  <a:prstClr val="black"/>
                </a:solidFill>
                <a:latin typeface="Calibri" panose="020F0502020204030204"/>
              </a:rPr>
              <a:pPr defTabSz="883226">
                <a:defRPr/>
              </a:pPr>
              <a:t>14</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105045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83226" rtl="0" eaLnBrk="1" fontAlgn="auto" latinLnBrk="0" hangingPunct="1">
              <a:lnSpc>
                <a:spcPct val="100000"/>
              </a:lnSpc>
              <a:spcBef>
                <a:spcPts val="0"/>
              </a:spcBef>
              <a:spcAft>
                <a:spcPts val="0"/>
              </a:spcAft>
              <a:buClrTx/>
              <a:buSzTx/>
              <a:buFontTx/>
              <a:buNone/>
              <a:tabLst/>
              <a:defRPr/>
            </a:pPr>
            <a:fld id="{A151225C-F8A3-47CC-BFC4-2606C6B6D7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322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17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83226" rtl="0" eaLnBrk="1" fontAlgn="auto" latinLnBrk="0" hangingPunct="1">
              <a:lnSpc>
                <a:spcPct val="100000"/>
              </a:lnSpc>
              <a:spcBef>
                <a:spcPts val="0"/>
              </a:spcBef>
              <a:spcAft>
                <a:spcPts val="0"/>
              </a:spcAft>
              <a:buClrTx/>
              <a:buSzTx/>
              <a:buFontTx/>
              <a:buNone/>
              <a:tabLst/>
              <a:defRPr/>
            </a:pPr>
            <a:fld id="{A151225C-F8A3-47CC-BFC4-2606C6B6D7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322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47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83226" rtl="0" eaLnBrk="1" fontAlgn="auto" latinLnBrk="0" hangingPunct="1">
              <a:lnSpc>
                <a:spcPct val="100000"/>
              </a:lnSpc>
              <a:spcBef>
                <a:spcPts val="0"/>
              </a:spcBef>
              <a:spcAft>
                <a:spcPts val="0"/>
              </a:spcAft>
              <a:buClrTx/>
              <a:buSzTx/>
              <a:buFontTx/>
              <a:buNone/>
              <a:tabLst/>
              <a:defRPr/>
            </a:pPr>
            <a:fld id="{A151225C-F8A3-47CC-BFC4-2606C6B6D7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322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21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675" rtl="0" eaLnBrk="1" fontAlgn="auto" latinLnBrk="0" hangingPunct="1">
              <a:lnSpc>
                <a:spcPct val="100000"/>
              </a:lnSpc>
              <a:spcBef>
                <a:spcPts val="0"/>
              </a:spcBef>
              <a:spcAft>
                <a:spcPts val="0"/>
              </a:spcAft>
              <a:buClrTx/>
              <a:buSzTx/>
              <a:buFontTx/>
              <a:buNone/>
              <a:tabLst/>
              <a:defRPr/>
            </a:pPr>
            <a:fld id="{A151225C-F8A3-47CC-BFC4-2606C6B6D72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75"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096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6630" rtl="0" eaLnBrk="1" fontAlgn="auto" latinLnBrk="0" hangingPunct="1">
              <a:lnSpc>
                <a:spcPct val="100000"/>
              </a:lnSpc>
              <a:spcBef>
                <a:spcPts val="0"/>
              </a:spcBef>
              <a:spcAft>
                <a:spcPts val="0"/>
              </a:spcAft>
              <a:buClrTx/>
              <a:buSzTx/>
              <a:buFontTx/>
              <a:buNone/>
              <a:tabLst/>
              <a:defRPr/>
            </a:pPr>
            <a:fld id="{A151225C-F8A3-47CC-BFC4-2606C6B6D72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3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587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83226" rtl="0" eaLnBrk="1" fontAlgn="auto" latinLnBrk="0" hangingPunct="1">
              <a:lnSpc>
                <a:spcPct val="100000"/>
              </a:lnSpc>
              <a:spcBef>
                <a:spcPts val="0"/>
              </a:spcBef>
              <a:spcAft>
                <a:spcPts val="0"/>
              </a:spcAft>
              <a:buClrTx/>
              <a:buSzTx/>
              <a:buFontTx/>
              <a:buNone/>
              <a:tabLst/>
              <a:defRPr/>
            </a:pPr>
            <a:fld id="{A151225C-F8A3-47CC-BFC4-2606C6B6D7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322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94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defTabSz="883226">
              <a:defRPr/>
            </a:pPr>
            <a:fld id="{A151225C-F8A3-47CC-BFC4-2606C6B6D72F}" type="slidenum">
              <a:rPr lang="en-US">
                <a:solidFill>
                  <a:prstClr val="black"/>
                </a:solidFill>
                <a:latin typeface="Calibri" panose="020F0502020204030204"/>
              </a:rPr>
              <a:pPr defTabSz="883226">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95839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151225C-F8A3-47CC-BFC4-2606C6B6D72F}" type="slidenum">
              <a:rPr lang="en-US" smtClean="0"/>
              <a:t>22</a:t>
            </a:fld>
            <a:endParaRPr lang="en-US" dirty="0"/>
          </a:p>
        </p:txBody>
      </p:sp>
    </p:spTree>
    <p:extLst>
      <p:ext uri="{BB962C8B-B14F-4D97-AF65-F5344CB8AC3E}">
        <p14:creationId xmlns:p14="http://schemas.microsoft.com/office/powerpoint/2010/main" val="26743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The Community is looking for solutions to help Kirkland will have the direction to achieve its climate goals.  They want to do this with trackable initiatives and programs that do this equitably and focus on concepts such as electrification and want the city to lead and educated the community to ensure that future generations enjoy Kirkland as they have done.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1225C-F8A3-47CC-BFC4-2606C6B6D72F}" type="slidenum">
              <a:rPr kumimoji="0" lang="en-US" sz="1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97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1225C-F8A3-47CC-BFC4-2606C6B6D72F}" type="slidenum">
              <a:rPr kumimoji="0" lang="en-US" sz="1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611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 with Sustainability Strategic Plan and HB 1181 new GMA Climate Goals for businesses and city</a:t>
            </a:r>
          </a:p>
          <a:p>
            <a:r>
              <a:rPr lang="en-US" dirty="0"/>
              <a:t>-Add performance measures to track economic activity; priority population businesses and demographics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79829-A213-4375-9CA6-878A2442E6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39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12733">
              <a:lnSpc>
                <a:spcPct val="107000"/>
              </a:lnSpc>
              <a:spcAft>
                <a:spcPts val="974"/>
              </a:spcAft>
              <a:defRPr/>
            </a:pPr>
            <a:endParaRPr lang="en-US" sz="15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1112733" rtl="0" eaLnBrk="1" fontAlgn="auto" latinLnBrk="0" hangingPunct="1">
              <a:lnSpc>
                <a:spcPct val="100000"/>
              </a:lnSpc>
              <a:spcBef>
                <a:spcPts val="0"/>
              </a:spcBef>
              <a:spcAft>
                <a:spcPts val="0"/>
              </a:spcAft>
              <a:buClrTx/>
              <a:buSzTx/>
              <a:buFontTx/>
              <a:buNone/>
              <a:tabLst/>
              <a:defRPr/>
            </a:pPr>
            <a:fld id="{BE379829-A213-4375-9CA6-878A2442E6AB}" type="slidenum">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112733"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20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651">
              <a:defRPr/>
            </a:pPr>
            <a:endParaRPr lang="en-US" sz="1800" dirty="0">
              <a:solidFill>
                <a:srgbClr val="000000"/>
              </a:solidFill>
              <a:latin typeface="Calibri"/>
              <a:ea typeface="Calibri" panose="020F0502020204030204" pitchFamily="34" charset="0"/>
              <a:cs typeface="Calibri"/>
            </a:endParaRPr>
          </a:p>
          <a:p>
            <a:pPr defTabSz="896651">
              <a:defRPr/>
            </a:pPr>
            <a:endParaRPr lang="en-US" sz="1800" dirty="0">
              <a:solidFill>
                <a:srgbClr val="000000"/>
              </a:solidFill>
              <a:latin typeface="Calibri" panose="020F0502020204030204" pitchFamily="34" charset="0"/>
              <a:ea typeface="Calibri" panose="020F0502020204030204" pitchFamily="34" charset="0"/>
            </a:endParaRPr>
          </a:p>
          <a:p>
            <a:pPr defTabSz="896651">
              <a:defRPr/>
            </a:pP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896651">
              <a:defRPr/>
            </a:pPr>
            <a:fld id="{BE379829-A213-4375-9CA6-878A2442E6AB}" type="slidenum">
              <a:rPr lang="en-US" sz="1200">
                <a:solidFill>
                  <a:prstClr val="black"/>
                </a:solidFill>
                <a:latin typeface="Calibri" panose="020F0502020204030204"/>
              </a:rPr>
              <a:pPr defTabSz="896651">
                <a:defRPr/>
              </a:pPr>
              <a:t>10</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294884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651">
              <a:defRPr/>
            </a:pPr>
            <a:endParaRPr lang="en-US" sz="1800" dirty="0">
              <a:solidFill>
                <a:srgbClr val="000000"/>
              </a:solidFill>
              <a:latin typeface="Calibri"/>
              <a:ea typeface="Calibri" panose="020F0502020204030204" pitchFamily="34" charset="0"/>
              <a:cs typeface="Calibri"/>
            </a:endParaRPr>
          </a:p>
          <a:p>
            <a:pPr defTabSz="896651">
              <a:defRPr/>
            </a:pPr>
            <a:endParaRPr lang="en-US" sz="1800" dirty="0">
              <a:solidFill>
                <a:srgbClr val="000000"/>
              </a:solidFill>
              <a:latin typeface="Calibri" panose="020F0502020204030204" pitchFamily="34" charset="0"/>
              <a:ea typeface="Calibri" panose="020F0502020204030204" pitchFamily="34" charset="0"/>
            </a:endParaRPr>
          </a:p>
          <a:p>
            <a:pPr defTabSz="896651">
              <a:defRPr/>
            </a:pP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896651">
              <a:defRPr/>
            </a:pPr>
            <a:fld id="{BE379829-A213-4375-9CA6-878A2442E6AB}" type="slidenum">
              <a:rPr lang="en-US" sz="1200">
                <a:solidFill>
                  <a:prstClr val="black"/>
                </a:solidFill>
                <a:latin typeface="Calibri" panose="020F0502020204030204"/>
              </a:rPr>
              <a:pPr defTabSz="896651">
                <a:defRPr/>
              </a:pPr>
              <a:t>11</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2912229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651">
              <a:defRPr/>
            </a:pPr>
            <a:endParaRPr lang="en-US" sz="1800" dirty="0">
              <a:solidFill>
                <a:srgbClr val="000000"/>
              </a:solidFill>
              <a:latin typeface="Calibri"/>
              <a:ea typeface="Calibri" panose="020F0502020204030204" pitchFamily="34" charset="0"/>
              <a:cs typeface="Calibri"/>
            </a:endParaRPr>
          </a:p>
          <a:p>
            <a:pPr defTabSz="896651">
              <a:defRPr/>
            </a:pPr>
            <a:endParaRPr lang="en-US" sz="1800" dirty="0">
              <a:solidFill>
                <a:srgbClr val="000000"/>
              </a:solidFill>
              <a:latin typeface="Calibri" panose="020F0502020204030204" pitchFamily="34" charset="0"/>
              <a:ea typeface="Calibri" panose="020F0502020204030204" pitchFamily="34" charset="0"/>
            </a:endParaRPr>
          </a:p>
          <a:p>
            <a:pPr defTabSz="896651">
              <a:defRPr/>
            </a:pP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896651">
              <a:defRPr/>
            </a:pPr>
            <a:fld id="{BE379829-A213-4375-9CA6-878A2442E6AB}" type="slidenum">
              <a:rPr lang="en-US" sz="1200">
                <a:solidFill>
                  <a:prstClr val="black"/>
                </a:solidFill>
                <a:latin typeface="Calibri" panose="020F0502020204030204"/>
              </a:rPr>
              <a:pPr defTabSz="896651">
                <a:defRPr/>
              </a:pPr>
              <a:t>12</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167145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651">
              <a:defRPr/>
            </a:pPr>
            <a:endParaRPr lang="en-US" sz="1800" dirty="0">
              <a:solidFill>
                <a:srgbClr val="000000"/>
              </a:solidFill>
              <a:latin typeface="Calibri"/>
              <a:ea typeface="Calibri" panose="020F0502020204030204" pitchFamily="34" charset="0"/>
              <a:cs typeface="Calibri"/>
            </a:endParaRPr>
          </a:p>
          <a:p>
            <a:pPr defTabSz="896651">
              <a:defRPr/>
            </a:pPr>
            <a:endParaRPr lang="en-US" sz="1800" dirty="0">
              <a:solidFill>
                <a:srgbClr val="000000"/>
              </a:solidFill>
              <a:latin typeface="Calibri" panose="020F0502020204030204" pitchFamily="34" charset="0"/>
              <a:ea typeface="Calibri" panose="020F0502020204030204" pitchFamily="34" charset="0"/>
            </a:endParaRPr>
          </a:p>
          <a:p>
            <a:pPr defTabSz="896651">
              <a:defRPr/>
            </a:pP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896651">
              <a:defRPr/>
            </a:pPr>
            <a:fld id="{BE379829-A213-4375-9CA6-878A2442E6AB}" type="slidenum">
              <a:rPr lang="en-US" sz="1200">
                <a:solidFill>
                  <a:prstClr val="black"/>
                </a:solidFill>
                <a:latin typeface="Calibri" panose="020F0502020204030204"/>
              </a:rPr>
              <a:pPr defTabSz="896651">
                <a:defRPr/>
              </a:pPr>
              <a:t>13</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167145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415C-9226-9297-76AC-E7D5FE8061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D5B4E7-F87A-3737-AC19-C5D40E2F4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DCE65-D760-B8F3-5EF3-F2031EF92733}"/>
              </a:ext>
            </a:extLst>
          </p:cNvPr>
          <p:cNvSpPr>
            <a:spLocks noGrp="1"/>
          </p:cNvSpPr>
          <p:nvPr>
            <p:ph type="dt" sz="half" idx="10"/>
          </p:nvPr>
        </p:nvSpPr>
        <p:spPr/>
        <p:txBody>
          <a:bodyPr/>
          <a:lstStyle/>
          <a:p>
            <a:fld id="{12A25A83-513D-46C7-9939-2526BCA523DF}" type="datetime1">
              <a:rPr lang="en-US" smtClean="0"/>
              <a:t>9/18/2024</a:t>
            </a:fld>
            <a:endParaRPr lang="en-US" dirty="0"/>
          </a:p>
        </p:txBody>
      </p:sp>
      <p:sp>
        <p:nvSpPr>
          <p:cNvPr id="5" name="Footer Placeholder 4">
            <a:extLst>
              <a:ext uri="{FF2B5EF4-FFF2-40B4-BE49-F238E27FC236}">
                <a16:creationId xmlns:a16="http://schemas.microsoft.com/office/drawing/2014/main" id="{B1BF272B-275E-7436-6BDB-546D91121D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E65FC5-5AB0-C502-FC14-63235B7C449C}"/>
              </a:ext>
            </a:extLst>
          </p:cNvPr>
          <p:cNvSpPr>
            <a:spLocks noGrp="1"/>
          </p:cNvSpPr>
          <p:nvPr>
            <p:ph type="sldNum" sz="quarter" idx="12"/>
          </p:nvPr>
        </p:nvSpPr>
        <p:spPr/>
        <p:txBody>
          <a:bodyPr/>
          <a:lstStyle/>
          <a:p>
            <a:fld id="{31EF80A3-586B-0241-AB39-D244B6E3EBB9}" type="slidenum">
              <a:rPr lang="en-US" smtClean="0"/>
              <a:t>‹#›</a:t>
            </a:fld>
            <a:endParaRPr lang="en-US" dirty="0"/>
          </a:p>
        </p:txBody>
      </p:sp>
    </p:spTree>
    <p:extLst>
      <p:ext uri="{BB962C8B-B14F-4D97-AF65-F5344CB8AC3E}">
        <p14:creationId xmlns:p14="http://schemas.microsoft.com/office/powerpoint/2010/main" val="211658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3721-E0F1-51F2-943D-20ED924CA1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A1E745-3055-C119-10CE-8FFBC93DDE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1DC20-24CE-7C8C-A453-F8C581D1A345}"/>
              </a:ext>
            </a:extLst>
          </p:cNvPr>
          <p:cNvSpPr>
            <a:spLocks noGrp="1"/>
          </p:cNvSpPr>
          <p:nvPr>
            <p:ph type="dt" sz="half" idx="10"/>
          </p:nvPr>
        </p:nvSpPr>
        <p:spPr/>
        <p:txBody>
          <a:bodyPr/>
          <a:lstStyle/>
          <a:p>
            <a:fld id="{F78C6959-41C9-4BE7-9F2D-9F0E78DAF11B}" type="datetime1">
              <a:rPr lang="en-US" smtClean="0"/>
              <a:t>9/18/2024</a:t>
            </a:fld>
            <a:endParaRPr lang="en-US" dirty="0"/>
          </a:p>
        </p:txBody>
      </p:sp>
      <p:sp>
        <p:nvSpPr>
          <p:cNvPr id="5" name="Footer Placeholder 4">
            <a:extLst>
              <a:ext uri="{FF2B5EF4-FFF2-40B4-BE49-F238E27FC236}">
                <a16:creationId xmlns:a16="http://schemas.microsoft.com/office/drawing/2014/main" id="{E4640076-B28B-F586-D704-8619DD1F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C599D9-0BA0-33CE-EAD1-7ED45539499D}"/>
              </a:ext>
            </a:extLst>
          </p:cNvPr>
          <p:cNvSpPr>
            <a:spLocks noGrp="1"/>
          </p:cNvSpPr>
          <p:nvPr>
            <p:ph type="sldNum" sz="quarter" idx="12"/>
          </p:nvPr>
        </p:nvSpPr>
        <p:spPr/>
        <p:txBody>
          <a:bodyPr/>
          <a:lstStyle/>
          <a:p>
            <a:fld id="{31EF80A3-586B-0241-AB39-D244B6E3EBB9}" type="slidenum">
              <a:rPr lang="en-US" smtClean="0"/>
              <a:t>‹#›</a:t>
            </a:fld>
            <a:endParaRPr lang="en-US" dirty="0"/>
          </a:p>
        </p:txBody>
      </p:sp>
    </p:spTree>
    <p:extLst>
      <p:ext uri="{BB962C8B-B14F-4D97-AF65-F5344CB8AC3E}">
        <p14:creationId xmlns:p14="http://schemas.microsoft.com/office/powerpoint/2010/main" val="166958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84BD07-FD2E-454B-B40D-0AC422E7A0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306554-37A4-ADD5-3318-D78A2CB3D5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FFFF5-1BAA-77D9-AA7E-0CDA450FCC5E}"/>
              </a:ext>
            </a:extLst>
          </p:cNvPr>
          <p:cNvSpPr>
            <a:spLocks noGrp="1"/>
          </p:cNvSpPr>
          <p:nvPr>
            <p:ph type="dt" sz="half" idx="10"/>
          </p:nvPr>
        </p:nvSpPr>
        <p:spPr/>
        <p:txBody>
          <a:bodyPr/>
          <a:lstStyle/>
          <a:p>
            <a:fld id="{180A5EB1-CE00-4366-900A-976A6BD3BAB1}" type="datetime1">
              <a:rPr lang="en-US" smtClean="0"/>
              <a:t>9/18/2024</a:t>
            </a:fld>
            <a:endParaRPr lang="en-US" dirty="0"/>
          </a:p>
        </p:txBody>
      </p:sp>
      <p:sp>
        <p:nvSpPr>
          <p:cNvPr id="5" name="Footer Placeholder 4">
            <a:extLst>
              <a:ext uri="{FF2B5EF4-FFF2-40B4-BE49-F238E27FC236}">
                <a16:creationId xmlns:a16="http://schemas.microsoft.com/office/drawing/2014/main" id="{C9334B42-E97D-FBB6-76AD-0CBE78AA87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96E8C8-F21B-6DCF-14FE-9665DF637D6B}"/>
              </a:ext>
            </a:extLst>
          </p:cNvPr>
          <p:cNvSpPr>
            <a:spLocks noGrp="1"/>
          </p:cNvSpPr>
          <p:nvPr>
            <p:ph type="sldNum" sz="quarter" idx="12"/>
          </p:nvPr>
        </p:nvSpPr>
        <p:spPr/>
        <p:txBody>
          <a:bodyPr/>
          <a:lstStyle/>
          <a:p>
            <a:fld id="{31EF80A3-586B-0241-AB39-D244B6E3EBB9}" type="slidenum">
              <a:rPr lang="en-US" smtClean="0"/>
              <a:t>‹#›</a:t>
            </a:fld>
            <a:endParaRPr lang="en-US" dirty="0"/>
          </a:p>
        </p:txBody>
      </p:sp>
    </p:spTree>
    <p:extLst>
      <p:ext uri="{BB962C8B-B14F-4D97-AF65-F5344CB8AC3E}">
        <p14:creationId xmlns:p14="http://schemas.microsoft.com/office/powerpoint/2010/main" val="74910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415C-9226-9297-76AC-E7D5FE8061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D5B4E7-F87A-3737-AC19-C5D40E2F4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DCE65-D760-B8F3-5EF3-F2031EF92733}"/>
              </a:ext>
            </a:extLst>
          </p:cNvPr>
          <p:cNvSpPr>
            <a:spLocks noGrp="1"/>
          </p:cNvSpPr>
          <p:nvPr>
            <p:ph type="dt" sz="half" idx="10"/>
          </p:nvPr>
        </p:nvSpPr>
        <p:spPr/>
        <p:txBody>
          <a:bodyPr/>
          <a:lstStyle/>
          <a:p>
            <a:fld id="{3CC5423C-034C-A445-8621-13757C3CD78F}" type="datetimeFigureOut">
              <a:rPr lang="en-US" smtClean="0"/>
              <a:t>9/18/2024</a:t>
            </a:fld>
            <a:endParaRPr lang="en-US"/>
          </a:p>
        </p:txBody>
      </p:sp>
      <p:sp>
        <p:nvSpPr>
          <p:cNvPr id="5" name="Footer Placeholder 4">
            <a:extLst>
              <a:ext uri="{FF2B5EF4-FFF2-40B4-BE49-F238E27FC236}">
                <a16:creationId xmlns:a16="http://schemas.microsoft.com/office/drawing/2014/main" id="{B1BF272B-275E-7436-6BDB-546D91121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65FC5-5AB0-C502-FC14-63235B7C449C}"/>
              </a:ext>
            </a:extLst>
          </p:cNvPr>
          <p:cNvSpPr>
            <a:spLocks noGrp="1"/>
          </p:cNvSpPr>
          <p:nvPr>
            <p:ph type="sldNum" sz="quarter" idx="12"/>
          </p:nvPr>
        </p:nvSpPr>
        <p:spPr/>
        <p:txBody>
          <a:bodyPr/>
          <a:lstStyle/>
          <a:p>
            <a:fld id="{31EF80A3-586B-0241-AB39-D244B6E3EBB9}" type="slidenum">
              <a:rPr lang="en-US" smtClean="0"/>
              <a:t>‹#›</a:t>
            </a:fld>
            <a:endParaRPr lang="en-US"/>
          </a:p>
        </p:txBody>
      </p:sp>
    </p:spTree>
    <p:extLst>
      <p:ext uri="{BB962C8B-B14F-4D97-AF65-F5344CB8AC3E}">
        <p14:creationId xmlns:p14="http://schemas.microsoft.com/office/powerpoint/2010/main" val="1517092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B54-ADA9-EB9A-B245-C7DC47432E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D6AC3-78CB-4D95-D985-E9660AC1B4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EA375-4775-A7A4-BBAD-1A630D88FDCE}"/>
              </a:ext>
            </a:extLst>
          </p:cNvPr>
          <p:cNvSpPr>
            <a:spLocks noGrp="1"/>
          </p:cNvSpPr>
          <p:nvPr>
            <p:ph type="dt" sz="half" idx="10"/>
          </p:nvPr>
        </p:nvSpPr>
        <p:spPr/>
        <p:txBody>
          <a:bodyPr/>
          <a:lstStyle/>
          <a:p>
            <a:fld id="{3CC5423C-034C-A445-8621-13757C3CD78F}" type="datetimeFigureOut">
              <a:rPr lang="en-US" smtClean="0"/>
              <a:t>9/18/2024</a:t>
            </a:fld>
            <a:endParaRPr lang="en-US"/>
          </a:p>
        </p:txBody>
      </p:sp>
      <p:sp>
        <p:nvSpPr>
          <p:cNvPr id="5" name="Footer Placeholder 4">
            <a:extLst>
              <a:ext uri="{FF2B5EF4-FFF2-40B4-BE49-F238E27FC236}">
                <a16:creationId xmlns:a16="http://schemas.microsoft.com/office/drawing/2014/main" id="{C30019D7-CFEE-65DC-5EC2-F7D3CCCFC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7BDA5-78B6-8CFF-7363-4356CBFC82D1}"/>
              </a:ext>
            </a:extLst>
          </p:cNvPr>
          <p:cNvSpPr>
            <a:spLocks noGrp="1"/>
          </p:cNvSpPr>
          <p:nvPr>
            <p:ph type="sldNum" sz="quarter" idx="12"/>
          </p:nvPr>
        </p:nvSpPr>
        <p:spPr/>
        <p:txBody>
          <a:bodyPr/>
          <a:lstStyle/>
          <a:p>
            <a:fld id="{31EF80A3-586B-0241-AB39-D244B6E3EBB9}" type="slidenum">
              <a:rPr lang="en-US" smtClean="0"/>
              <a:t>‹#›</a:t>
            </a:fld>
            <a:endParaRPr lang="en-US"/>
          </a:p>
        </p:txBody>
      </p:sp>
    </p:spTree>
    <p:extLst>
      <p:ext uri="{BB962C8B-B14F-4D97-AF65-F5344CB8AC3E}">
        <p14:creationId xmlns:p14="http://schemas.microsoft.com/office/powerpoint/2010/main" val="67765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8F56-8279-554C-1CC5-340E0B895F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26C1DB-51A3-B9DE-3361-DF13DC5D0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31F7A4-C59E-2082-1CE3-AE0AAEB79FD5}"/>
              </a:ext>
            </a:extLst>
          </p:cNvPr>
          <p:cNvSpPr>
            <a:spLocks noGrp="1"/>
          </p:cNvSpPr>
          <p:nvPr>
            <p:ph type="dt" sz="half" idx="10"/>
          </p:nvPr>
        </p:nvSpPr>
        <p:spPr/>
        <p:txBody>
          <a:bodyPr/>
          <a:lstStyle/>
          <a:p>
            <a:fld id="{3CC5423C-034C-A445-8621-13757C3CD78F}" type="datetimeFigureOut">
              <a:rPr lang="en-US" smtClean="0"/>
              <a:t>9/18/2024</a:t>
            </a:fld>
            <a:endParaRPr lang="en-US"/>
          </a:p>
        </p:txBody>
      </p:sp>
      <p:sp>
        <p:nvSpPr>
          <p:cNvPr id="5" name="Footer Placeholder 4">
            <a:extLst>
              <a:ext uri="{FF2B5EF4-FFF2-40B4-BE49-F238E27FC236}">
                <a16:creationId xmlns:a16="http://schemas.microsoft.com/office/drawing/2014/main" id="{CD91446A-B114-B14E-2418-11DA13FFC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D8B44-9755-6F50-1260-761A6F28B46D}"/>
              </a:ext>
            </a:extLst>
          </p:cNvPr>
          <p:cNvSpPr>
            <a:spLocks noGrp="1"/>
          </p:cNvSpPr>
          <p:nvPr>
            <p:ph type="sldNum" sz="quarter" idx="12"/>
          </p:nvPr>
        </p:nvSpPr>
        <p:spPr/>
        <p:txBody>
          <a:bodyPr/>
          <a:lstStyle/>
          <a:p>
            <a:fld id="{31EF80A3-586B-0241-AB39-D244B6E3EBB9}" type="slidenum">
              <a:rPr lang="en-US" smtClean="0"/>
              <a:t>‹#›</a:t>
            </a:fld>
            <a:endParaRPr lang="en-US"/>
          </a:p>
        </p:txBody>
      </p:sp>
    </p:spTree>
    <p:extLst>
      <p:ext uri="{BB962C8B-B14F-4D97-AF65-F5344CB8AC3E}">
        <p14:creationId xmlns:p14="http://schemas.microsoft.com/office/powerpoint/2010/main" val="1633270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F36B-9BFF-8067-F1F6-BEEB11734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6FD8D-A15D-8F76-03D9-4296D70139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56A90A-2DB8-CB8F-9F0B-51D62F5639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472486-F6E8-0217-BD73-9975C5DB5EF6}"/>
              </a:ext>
            </a:extLst>
          </p:cNvPr>
          <p:cNvSpPr>
            <a:spLocks noGrp="1"/>
          </p:cNvSpPr>
          <p:nvPr>
            <p:ph type="dt" sz="half" idx="10"/>
          </p:nvPr>
        </p:nvSpPr>
        <p:spPr/>
        <p:txBody>
          <a:bodyPr/>
          <a:lstStyle/>
          <a:p>
            <a:fld id="{3CC5423C-034C-A445-8621-13757C3CD78F}" type="datetimeFigureOut">
              <a:rPr lang="en-US" smtClean="0"/>
              <a:t>9/18/2024</a:t>
            </a:fld>
            <a:endParaRPr lang="en-US"/>
          </a:p>
        </p:txBody>
      </p:sp>
      <p:sp>
        <p:nvSpPr>
          <p:cNvPr id="6" name="Footer Placeholder 5">
            <a:extLst>
              <a:ext uri="{FF2B5EF4-FFF2-40B4-BE49-F238E27FC236}">
                <a16:creationId xmlns:a16="http://schemas.microsoft.com/office/drawing/2014/main" id="{7A297C9C-FF97-561A-EFDE-F8C05384E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81314-E9AA-32A7-2E12-B424544B26A1}"/>
              </a:ext>
            </a:extLst>
          </p:cNvPr>
          <p:cNvSpPr>
            <a:spLocks noGrp="1"/>
          </p:cNvSpPr>
          <p:nvPr>
            <p:ph type="sldNum" sz="quarter" idx="12"/>
          </p:nvPr>
        </p:nvSpPr>
        <p:spPr/>
        <p:txBody>
          <a:bodyPr/>
          <a:lstStyle/>
          <a:p>
            <a:fld id="{31EF80A3-586B-0241-AB39-D244B6E3EBB9}" type="slidenum">
              <a:rPr lang="en-US" smtClean="0"/>
              <a:t>‹#›</a:t>
            </a:fld>
            <a:endParaRPr lang="en-US"/>
          </a:p>
        </p:txBody>
      </p:sp>
    </p:spTree>
    <p:extLst>
      <p:ext uri="{BB962C8B-B14F-4D97-AF65-F5344CB8AC3E}">
        <p14:creationId xmlns:p14="http://schemas.microsoft.com/office/powerpoint/2010/main" val="4017406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90968-41AF-DC62-766C-E834DA6F68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3EA867-4A4E-361B-A18F-20C943B31B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0081C2-94DC-5D29-012A-1AAE01925E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03CB9C-6F7D-C5F6-AEE1-9EFD42F74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4DE580-FF83-7D50-8FF4-50833156CB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F1887-5E97-BD88-1879-0182F0395196}"/>
              </a:ext>
            </a:extLst>
          </p:cNvPr>
          <p:cNvSpPr>
            <a:spLocks noGrp="1"/>
          </p:cNvSpPr>
          <p:nvPr>
            <p:ph type="dt" sz="half" idx="10"/>
          </p:nvPr>
        </p:nvSpPr>
        <p:spPr/>
        <p:txBody>
          <a:bodyPr/>
          <a:lstStyle/>
          <a:p>
            <a:fld id="{3CC5423C-034C-A445-8621-13757C3CD78F}" type="datetimeFigureOut">
              <a:rPr lang="en-US" smtClean="0"/>
              <a:t>9/18/2024</a:t>
            </a:fld>
            <a:endParaRPr lang="en-US"/>
          </a:p>
        </p:txBody>
      </p:sp>
      <p:sp>
        <p:nvSpPr>
          <p:cNvPr id="8" name="Footer Placeholder 7">
            <a:extLst>
              <a:ext uri="{FF2B5EF4-FFF2-40B4-BE49-F238E27FC236}">
                <a16:creationId xmlns:a16="http://schemas.microsoft.com/office/drawing/2014/main" id="{36E0C908-E9B9-AFAA-5A44-07EB920478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6B133-F425-7796-4EBD-63D1627006DE}"/>
              </a:ext>
            </a:extLst>
          </p:cNvPr>
          <p:cNvSpPr>
            <a:spLocks noGrp="1"/>
          </p:cNvSpPr>
          <p:nvPr>
            <p:ph type="sldNum" sz="quarter" idx="12"/>
          </p:nvPr>
        </p:nvSpPr>
        <p:spPr/>
        <p:txBody>
          <a:bodyPr/>
          <a:lstStyle/>
          <a:p>
            <a:fld id="{31EF80A3-586B-0241-AB39-D244B6E3EBB9}" type="slidenum">
              <a:rPr lang="en-US" smtClean="0"/>
              <a:t>‹#›</a:t>
            </a:fld>
            <a:endParaRPr lang="en-US"/>
          </a:p>
        </p:txBody>
      </p:sp>
    </p:spTree>
    <p:extLst>
      <p:ext uri="{BB962C8B-B14F-4D97-AF65-F5344CB8AC3E}">
        <p14:creationId xmlns:p14="http://schemas.microsoft.com/office/powerpoint/2010/main" val="2622814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E95E-35E0-57DC-E67E-E0D3FFE5BC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45990-3B71-E915-54F3-CCD1362D26CA}"/>
              </a:ext>
            </a:extLst>
          </p:cNvPr>
          <p:cNvSpPr>
            <a:spLocks noGrp="1"/>
          </p:cNvSpPr>
          <p:nvPr>
            <p:ph type="dt" sz="half" idx="10"/>
          </p:nvPr>
        </p:nvSpPr>
        <p:spPr/>
        <p:txBody>
          <a:bodyPr/>
          <a:lstStyle/>
          <a:p>
            <a:fld id="{3CC5423C-034C-A445-8621-13757C3CD78F}" type="datetimeFigureOut">
              <a:rPr lang="en-US" smtClean="0"/>
              <a:t>9/18/2024</a:t>
            </a:fld>
            <a:endParaRPr lang="en-US"/>
          </a:p>
        </p:txBody>
      </p:sp>
      <p:sp>
        <p:nvSpPr>
          <p:cNvPr id="4" name="Footer Placeholder 3">
            <a:extLst>
              <a:ext uri="{FF2B5EF4-FFF2-40B4-BE49-F238E27FC236}">
                <a16:creationId xmlns:a16="http://schemas.microsoft.com/office/drawing/2014/main" id="{0B0B4336-43F6-C52F-EE5A-B1DE4FF430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62649-1DCC-C5B3-8112-052081E57044}"/>
              </a:ext>
            </a:extLst>
          </p:cNvPr>
          <p:cNvSpPr>
            <a:spLocks noGrp="1"/>
          </p:cNvSpPr>
          <p:nvPr>
            <p:ph type="sldNum" sz="quarter" idx="12"/>
          </p:nvPr>
        </p:nvSpPr>
        <p:spPr/>
        <p:txBody>
          <a:bodyPr/>
          <a:lstStyle/>
          <a:p>
            <a:fld id="{31EF80A3-586B-0241-AB39-D244B6E3EBB9}" type="slidenum">
              <a:rPr lang="en-US" smtClean="0"/>
              <a:t>‹#›</a:t>
            </a:fld>
            <a:endParaRPr lang="en-US"/>
          </a:p>
        </p:txBody>
      </p:sp>
    </p:spTree>
    <p:extLst>
      <p:ext uri="{BB962C8B-B14F-4D97-AF65-F5344CB8AC3E}">
        <p14:creationId xmlns:p14="http://schemas.microsoft.com/office/powerpoint/2010/main" val="3518813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824F5-9425-1F59-9232-A6FE1629097E}"/>
              </a:ext>
            </a:extLst>
          </p:cNvPr>
          <p:cNvSpPr>
            <a:spLocks noGrp="1"/>
          </p:cNvSpPr>
          <p:nvPr>
            <p:ph type="dt" sz="half" idx="10"/>
          </p:nvPr>
        </p:nvSpPr>
        <p:spPr/>
        <p:txBody>
          <a:bodyPr/>
          <a:lstStyle/>
          <a:p>
            <a:fld id="{3CC5423C-034C-A445-8621-13757C3CD78F}" type="datetimeFigureOut">
              <a:rPr lang="en-US" smtClean="0"/>
              <a:t>9/18/2024</a:t>
            </a:fld>
            <a:endParaRPr lang="en-US"/>
          </a:p>
        </p:txBody>
      </p:sp>
      <p:sp>
        <p:nvSpPr>
          <p:cNvPr id="3" name="Footer Placeholder 2">
            <a:extLst>
              <a:ext uri="{FF2B5EF4-FFF2-40B4-BE49-F238E27FC236}">
                <a16:creationId xmlns:a16="http://schemas.microsoft.com/office/drawing/2014/main" id="{378502C3-7C51-E10F-9F47-5E64F9C8E5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9D7F03-7D08-5071-0F20-A85B3DF7D3C3}"/>
              </a:ext>
            </a:extLst>
          </p:cNvPr>
          <p:cNvSpPr>
            <a:spLocks noGrp="1"/>
          </p:cNvSpPr>
          <p:nvPr>
            <p:ph type="sldNum" sz="quarter" idx="12"/>
          </p:nvPr>
        </p:nvSpPr>
        <p:spPr/>
        <p:txBody>
          <a:bodyPr/>
          <a:lstStyle/>
          <a:p>
            <a:fld id="{31EF80A3-586B-0241-AB39-D244B6E3EBB9}" type="slidenum">
              <a:rPr lang="en-US" smtClean="0"/>
              <a:t>‹#›</a:t>
            </a:fld>
            <a:endParaRPr lang="en-US"/>
          </a:p>
        </p:txBody>
      </p:sp>
    </p:spTree>
    <p:extLst>
      <p:ext uri="{BB962C8B-B14F-4D97-AF65-F5344CB8AC3E}">
        <p14:creationId xmlns:p14="http://schemas.microsoft.com/office/powerpoint/2010/main" val="1111696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0B09-BF33-D888-0138-C28C68C865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84628-F275-1FF5-2C5E-FD72780E10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ACCEB5-66DC-F8CF-BED7-24392B652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21D87-1BB2-D9BC-7400-78AAE65CB8B6}"/>
              </a:ext>
            </a:extLst>
          </p:cNvPr>
          <p:cNvSpPr>
            <a:spLocks noGrp="1"/>
          </p:cNvSpPr>
          <p:nvPr>
            <p:ph type="dt" sz="half" idx="10"/>
          </p:nvPr>
        </p:nvSpPr>
        <p:spPr/>
        <p:txBody>
          <a:bodyPr/>
          <a:lstStyle/>
          <a:p>
            <a:fld id="{3CC5423C-034C-A445-8621-13757C3CD78F}" type="datetimeFigureOut">
              <a:rPr lang="en-US" smtClean="0"/>
              <a:t>9/18/2024</a:t>
            </a:fld>
            <a:endParaRPr lang="en-US"/>
          </a:p>
        </p:txBody>
      </p:sp>
      <p:sp>
        <p:nvSpPr>
          <p:cNvPr id="6" name="Footer Placeholder 5">
            <a:extLst>
              <a:ext uri="{FF2B5EF4-FFF2-40B4-BE49-F238E27FC236}">
                <a16:creationId xmlns:a16="http://schemas.microsoft.com/office/drawing/2014/main" id="{BF954C07-B7E7-6EFB-9A5B-690AE8582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86856-D6A9-18C8-0F74-3381AC27C400}"/>
              </a:ext>
            </a:extLst>
          </p:cNvPr>
          <p:cNvSpPr>
            <a:spLocks noGrp="1"/>
          </p:cNvSpPr>
          <p:nvPr>
            <p:ph type="sldNum" sz="quarter" idx="12"/>
          </p:nvPr>
        </p:nvSpPr>
        <p:spPr/>
        <p:txBody>
          <a:bodyPr/>
          <a:lstStyle/>
          <a:p>
            <a:fld id="{31EF80A3-586B-0241-AB39-D244B6E3EBB9}" type="slidenum">
              <a:rPr lang="en-US" smtClean="0"/>
              <a:t>‹#›</a:t>
            </a:fld>
            <a:endParaRPr lang="en-US"/>
          </a:p>
        </p:txBody>
      </p:sp>
    </p:spTree>
    <p:extLst>
      <p:ext uri="{BB962C8B-B14F-4D97-AF65-F5344CB8AC3E}">
        <p14:creationId xmlns:p14="http://schemas.microsoft.com/office/powerpoint/2010/main" val="384310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B54-ADA9-EB9A-B245-C7DC47432E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D6AC3-78CB-4D95-D985-E9660AC1B4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EA375-4775-A7A4-BBAD-1A630D88FDCE}"/>
              </a:ext>
            </a:extLst>
          </p:cNvPr>
          <p:cNvSpPr>
            <a:spLocks noGrp="1"/>
          </p:cNvSpPr>
          <p:nvPr>
            <p:ph type="dt" sz="half" idx="10"/>
          </p:nvPr>
        </p:nvSpPr>
        <p:spPr/>
        <p:txBody>
          <a:bodyPr/>
          <a:lstStyle/>
          <a:p>
            <a:fld id="{FBF6086A-7AD9-4BF9-B1CE-E967903B88FC}" type="datetime1">
              <a:rPr lang="en-US" smtClean="0"/>
              <a:t>9/18/2024</a:t>
            </a:fld>
            <a:endParaRPr lang="en-US" dirty="0"/>
          </a:p>
        </p:txBody>
      </p:sp>
      <p:sp>
        <p:nvSpPr>
          <p:cNvPr id="5" name="Footer Placeholder 4">
            <a:extLst>
              <a:ext uri="{FF2B5EF4-FFF2-40B4-BE49-F238E27FC236}">
                <a16:creationId xmlns:a16="http://schemas.microsoft.com/office/drawing/2014/main" id="{C30019D7-CFEE-65DC-5EC2-F7D3CCCFC2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D7BDA5-78B6-8CFF-7363-4356CBFC82D1}"/>
              </a:ext>
            </a:extLst>
          </p:cNvPr>
          <p:cNvSpPr>
            <a:spLocks noGrp="1"/>
          </p:cNvSpPr>
          <p:nvPr>
            <p:ph type="sldNum" sz="quarter" idx="12"/>
          </p:nvPr>
        </p:nvSpPr>
        <p:spPr/>
        <p:txBody>
          <a:bodyPr/>
          <a:lstStyle/>
          <a:p>
            <a:fld id="{31EF80A3-586B-0241-AB39-D244B6E3EBB9}" type="slidenum">
              <a:rPr lang="en-US" smtClean="0"/>
              <a:t>‹#›</a:t>
            </a:fld>
            <a:endParaRPr lang="en-US" dirty="0"/>
          </a:p>
        </p:txBody>
      </p:sp>
    </p:spTree>
    <p:extLst>
      <p:ext uri="{BB962C8B-B14F-4D97-AF65-F5344CB8AC3E}">
        <p14:creationId xmlns:p14="http://schemas.microsoft.com/office/powerpoint/2010/main" val="536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C377-66B4-6D76-D63F-D23586C2F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1528F-B58D-B9D1-8156-BA160AC61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9ABC0B-9574-549A-211E-E8C6EAA64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9921D-9D40-D092-4212-896211A2E14C}"/>
              </a:ext>
            </a:extLst>
          </p:cNvPr>
          <p:cNvSpPr>
            <a:spLocks noGrp="1"/>
          </p:cNvSpPr>
          <p:nvPr>
            <p:ph type="dt" sz="half" idx="10"/>
          </p:nvPr>
        </p:nvSpPr>
        <p:spPr/>
        <p:txBody>
          <a:bodyPr/>
          <a:lstStyle/>
          <a:p>
            <a:fld id="{3CC5423C-034C-A445-8621-13757C3CD78F}" type="datetimeFigureOut">
              <a:rPr lang="en-US" smtClean="0"/>
              <a:t>9/18/2024</a:t>
            </a:fld>
            <a:endParaRPr lang="en-US"/>
          </a:p>
        </p:txBody>
      </p:sp>
      <p:sp>
        <p:nvSpPr>
          <p:cNvPr id="6" name="Footer Placeholder 5">
            <a:extLst>
              <a:ext uri="{FF2B5EF4-FFF2-40B4-BE49-F238E27FC236}">
                <a16:creationId xmlns:a16="http://schemas.microsoft.com/office/drawing/2014/main" id="{A405A76C-0CD6-5CE4-AF0B-2C6A8EBF8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49F92F-2090-8FE2-4D84-FA452C158120}"/>
              </a:ext>
            </a:extLst>
          </p:cNvPr>
          <p:cNvSpPr>
            <a:spLocks noGrp="1"/>
          </p:cNvSpPr>
          <p:nvPr>
            <p:ph type="sldNum" sz="quarter" idx="12"/>
          </p:nvPr>
        </p:nvSpPr>
        <p:spPr/>
        <p:txBody>
          <a:bodyPr/>
          <a:lstStyle/>
          <a:p>
            <a:fld id="{31EF80A3-586B-0241-AB39-D244B6E3EBB9}" type="slidenum">
              <a:rPr lang="en-US" smtClean="0"/>
              <a:t>‹#›</a:t>
            </a:fld>
            <a:endParaRPr lang="en-US"/>
          </a:p>
        </p:txBody>
      </p:sp>
    </p:spTree>
    <p:extLst>
      <p:ext uri="{BB962C8B-B14F-4D97-AF65-F5344CB8AC3E}">
        <p14:creationId xmlns:p14="http://schemas.microsoft.com/office/powerpoint/2010/main" val="1832622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3721-E0F1-51F2-943D-20ED924CA1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A1E745-3055-C119-10CE-8FFBC93DDE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1DC20-24CE-7C8C-A453-F8C581D1A345}"/>
              </a:ext>
            </a:extLst>
          </p:cNvPr>
          <p:cNvSpPr>
            <a:spLocks noGrp="1"/>
          </p:cNvSpPr>
          <p:nvPr>
            <p:ph type="dt" sz="half" idx="10"/>
          </p:nvPr>
        </p:nvSpPr>
        <p:spPr/>
        <p:txBody>
          <a:bodyPr/>
          <a:lstStyle/>
          <a:p>
            <a:fld id="{3CC5423C-034C-A445-8621-13757C3CD78F}" type="datetimeFigureOut">
              <a:rPr lang="en-US" smtClean="0"/>
              <a:t>9/18/2024</a:t>
            </a:fld>
            <a:endParaRPr lang="en-US"/>
          </a:p>
        </p:txBody>
      </p:sp>
      <p:sp>
        <p:nvSpPr>
          <p:cNvPr id="5" name="Footer Placeholder 4">
            <a:extLst>
              <a:ext uri="{FF2B5EF4-FFF2-40B4-BE49-F238E27FC236}">
                <a16:creationId xmlns:a16="http://schemas.microsoft.com/office/drawing/2014/main" id="{E4640076-B28B-F586-D704-8619DD1F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599D9-0BA0-33CE-EAD1-7ED45539499D}"/>
              </a:ext>
            </a:extLst>
          </p:cNvPr>
          <p:cNvSpPr>
            <a:spLocks noGrp="1"/>
          </p:cNvSpPr>
          <p:nvPr>
            <p:ph type="sldNum" sz="quarter" idx="12"/>
          </p:nvPr>
        </p:nvSpPr>
        <p:spPr/>
        <p:txBody>
          <a:bodyPr/>
          <a:lstStyle/>
          <a:p>
            <a:fld id="{31EF80A3-586B-0241-AB39-D244B6E3EBB9}" type="slidenum">
              <a:rPr lang="en-US" smtClean="0"/>
              <a:t>‹#›</a:t>
            </a:fld>
            <a:endParaRPr lang="en-US"/>
          </a:p>
        </p:txBody>
      </p:sp>
    </p:spTree>
    <p:extLst>
      <p:ext uri="{BB962C8B-B14F-4D97-AF65-F5344CB8AC3E}">
        <p14:creationId xmlns:p14="http://schemas.microsoft.com/office/powerpoint/2010/main" val="326584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84BD07-FD2E-454B-B40D-0AC422E7A0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306554-37A4-ADD5-3318-D78A2CB3D5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FFFF5-1BAA-77D9-AA7E-0CDA450FCC5E}"/>
              </a:ext>
            </a:extLst>
          </p:cNvPr>
          <p:cNvSpPr>
            <a:spLocks noGrp="1"/>
          </p:cNvSpPr>
          <p:nvPr>
            <p:ph type="dt" sz="half" idx="10"/>
          </p:nvPr>
        </p:nvSpPr>
        <p:spPr/>
        <p:txBody>
          <a:bodyPr/>
          <a:lstStyle/>
          <a:p>
            <a:fld id="{3CC5423C-034C-A445-8621-13757C3CD78F}" type="datetimeFigureOut">
              <a:rPr lang="en-US" smtClean="0"/>
              <a:t>9/18/2024</a:t>
            </a:fld>
            <a:endParaRPr lang="en-US"/>
          </a:p>
        </p:txBody>
      </p:sp>
      <p:sp>
        <p:nvSpPr>
          <p:cNvPr id="5" name="Footer Placeholder 4">
            <a:extLst>
              <a:ext uri="{FF2B5EF4-FFF2-40B4-BE49-F238E27FC236}">
                <a16:creationId xmlns:a16="http://schemas.microsoft.com/office/drawing/2014/main" id="{C9334B42-E97D-FBB6-76AD-0CBE78AA8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6E8C8-F21B-6DCF-14FE-9665DF637D6B}"/>
              </a:ext>
            </a:extLst>
          </p:cNvPr>
          <p:cNvSpPr>
            <a:spLocks noGrp="1"/>
          </p:cNvSpPr>
          <p:nvPr>
            <p:ph type="sldNum" sz="quarter" idx="12"/>
          </p:nvPr>
        </p:nvSpPr>
        <p:spPr/>
        <p:txBody>
          <a:bodyPr/>
          <a:lstStyle/>
          <a:p>
            <a:fld id="{31EF80A3-586B-0241-AB39-D244B6E3EBB9}" type="slidenum">
              <a:rPr lang="en-US" smtClean="0"/>
              <a:t>‹#›</a:t>
            </a:fld>
            <a:endParaRPr lang="en-US"/>
          </a:p>
        </p:txBody>
      </p:sp>
    </p:spTree>
    <p:extLst>
      <p:ext uri="{BB962C8B-B14F-4D97-AF65-F5344CB8AC3E}">
        <p14:creationId xmlns:p14="http://schemas.microsoft.com/office/powerpoint/2010/main" val="216189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8F56-8279-554C-1CC5-340E0B895F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26C1DB-51A3-B9DE-3361-DF13DC5D0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31F7A4-C59E-2082-1CE3-AE0AAEB79FD5}"/>
              </a:ext>
            </a:extLst>
          </p:cNvPr>
          <p:cNvSpPr>
            <a:spLocks noGrp="1"/>
          </p:cNvSpPr>
          <p:nvPr>
            <p:ph type="dt" sz="half" idx="10"/>
          </p:nvPr>
        </p:nvSpPr>
        <p:spPr/>
        <p:txBody>
          <a:bodyPr/>
          <a:lstStyle/>
          <a:p>
            <a:fld id="{E4F39B2F-1844-4857-8AE8-5F4C4A4E7FDE}" type="datetime1">
              <a:rPr lang="en-US" smtClean="0"/>
              <a:t>9/18/2024</a:t>
            </a:fld>
            <a:endParaRPr lang="en-US" dirty="0"/>
          </a:p>
        </p:txBody>
      </p:sp>
      <p:sp>
        <p:nvSpPr>
          <p:cNvPr id="5" name="Footer Placeholder 4">
            <a:extLst>
              <a:ext uri="{FF2B5EF4-FFF2-40B4-BE49-F238E27FC236}">
                <a16:creationId xmlns:a16="http://schemas.microsoft.com/office/drawing/2014/main" id="{CD91446A-B114-B14E-2418-11DA13FFC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BD8B44-9755-6F50-1260-761A6F28B46D}"/>
              </a:ext>
            </a:extLst>
          </p:cNvPr>
          <p:cNvSpPr>
            <a:spLocks noGrp="1"/>
          </p:cNvSpPr>
          <p:nvPr>
            <p:ph type="sldNum" sz="quarter" idx="12"/>
          </p:nvPr>
        </p:nvSpPr>
        <p:spPr/>
        <p:txBody>
          <a:bodyPr/>
          <a:lstStyle/>
          <a:p>
            <a:fld id="{31EF80A3-586B-0241-AB39-D244B6E3EBB9}" type="slidenum">
              <a:rPr lang="en-US" smtClean="0"/>
              <a:t>‹#›</a:t>
            </a:fld>
            <a:endParaRPr lang="en-US" dirty="0"/>
          </a:p>
        </p:txBody>
      </p:sp>
    </p:spTree>
    <p:extLst>
      <p:ext uri="{BB962C8B-B14F-4D97-AF65-F5344CB8AC3E}">
        <p14:creationId xmlns:p14="http://schemas.microsoft.com/office/powerpoint/2010/main" val="1797467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F36B-9BFF-8067-F1F6-BEEB11734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6FD8D-A15D-8F76-03D9-4296D70139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56A90A-2DB8-CB8F-9F0B-51D62F5639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472486-F6E8-0217-BD73-9975C5DB5EF6}"/>
              </a:ext>
            </a:extLst>
          </p:cNvPr>
          <p:cNvSpPr>
            <a:spLocks noGrp="1"/>
          </p:cNvSpPr>
          <p:nvPr>
            <p:ph type="dt" sz="half" idx="10"/>
          </p:nvPr>
        </p:nvSpPr>
        <p:spPr/>
        <p:txBody>
          <a:bodyPr/>
          <a:lstStyle/>
          <a:p>
            <a:fld id="{F93E1B8E-E026-46E9-A9C6-21AD2D12D49B}" type="datetime1">
              <a:rPr lang="en-US" smtClean="0"/>
              <a:t>9/18/2024</a:t>
            </a:fld>
            <a:endParaRPr lang="en-US" dirty="0"/>
          </a:p>
        </p:txBody>
      </p:sp>
      <p:sp>
        <p:nvSpPr>
          <p:cNvPr id="6" name="Footer Placeholder 5">
            <a:extLst>
              <a:ext uri="{FF2B5EF4-FFF2-40B4-BE49-F238E27FC236}">
                <a16:creationId xmlns:a16="http://schemas.microsoft.com/office/drawing/2014/main" id="{7A297C9C-FF97-561A-EFDE-F8C05384EF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781314-E9AA-32A7-2E12-B424544B26A1}"/>
              </a:ext>
            </a:extLst>
          </p:cNvPr>
          <p:cNvSpPr>
            <a:spLocks noGrp="1"/>
          </p:cNvSpPr>
          <p:nvPr>
            <p:ph type="sldNum" sz="quarter" idx="12"/>
          </p:nvPr>
        </p:nvSpPr>
        <p:spPr/>
        <p:txBody>
          <a:bodyPr/>
          <a:lstStyle/>
          <a:p>
            <a:fld id="{31EF80A3-586B-0241-AB39-D244B6E3EBB9}" type="slidenum">
              <a:rPr lang="en-US" smtClean="0"/>
              <a:t>‹#›</a:t>
            </a:fld>
            <a:endParaRPr lang="en-US" dirty="0"/>
          </a:p>
        </p:txBody>
      </p:sp>
    </p:spTree>
    <p:extLst>
      <p:ext uri="{BB962C8B-B14F-4D97-AF65-F5344CB8AC3E}">
        <p14:creationId xmlns:p14="http://schemas.microsoft.com/office/powerpoint/2010/main" val="393940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90968-41AF-DC62-766C-E834DA6F68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3EA867-4A4E-361B-A18F-20C943B31B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0081C2-94DC-5D29-012A-1AAE01925E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03CB9C-6F7D-C5F6-AEE1-9EFD42F74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4DE580-FF83-7D50-8FF4-50833156CB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F1887-5E97-BD88-1879-0182F0395196}"/>
              </a:ext>
            </a:extLst>
          </p:cNvPr>
          <p:cNvSpPr>
            <a:spLocks noGrp="1"/>
          </p:cNvSpPr>
          <p:nvPr>
            <p:ph type="dt" sz="half" idx="10"/>
          </p:nvPr>
        </p:nvSpPr>
        <p:spPr/>
        <p:txBody>
          <a:bodyPr/>
          <a:lstStyle/>
          <a:p>
            <a:fld id="{ADD89331-44E0-4678-8D2F-BC33CDE46FA6}" type="datetime1">
              <a:rPr lang="en-US" smtClean="0"/>
              <a:t>9/18/2024</a:t>
            </a:fld>
            <a:endParaRPr lang="en-US" dirty="0"/>
          </a:p>
        </p:txBody>
      </p:sp>
      <p:sp>
        <p:nvSpPr>
          <p:cNvPr id="8" name="Footer Placeholder 7">
            <a:extLst>
              <a:ext uri="{FF2B5EF4-FFF2-40B4-BE49-F238E27FC236}">
                <a16:creationId xmlns:a16="http://schemas.microsoft.com/office/drawing/2014/main" id="{36E0C908-E9B9-AFAA-5A44-07EB9204785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ED6B133-F425-7796-4EBD-63D1627006DE}"/>
              </a:ext>
            </a:extLst>
          </p:cNvPr>
          <p:cNvSpPr>
            <a:spLocks noGrp="1"/>
          </p:cNvSpPr>
          <p:nvPr>
            <p:ph type="sldNum" sz="quarter" idx="12"/>
          </p:nvPr>
        </p:nvSpPr>
        <p:spPr/>
        <p:txBody>
          <a:bodyPr/>
          <a:lstStyle/>
          <a:p>
            <a:fld id="{31EF80A3-586B-0241-AB39-D244B6E3EBB9}" type="slidenum">
              <a:rPr lang="en-US" smtClean="0"/>
              <a:t>‹#›</a:t>
            </a:fld>
            <a:endParaRPr lang="en-US" dirty="0"/>
          </a:p>
        </p:txBody>
      </p:sp>
    </p:spTree>
    <p:extLst>
      <p:ext uri="{BB962C8B-B14F-4D97-AF65-F5344CB8AC3E}">
        <p14:creationId xmlns:p14="http://schemas.microsoft.com/office/powerpoint/2010/main" val="413247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E95E-35E0-57DC-E67E-E0D3FFE5BC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45990-3B71-E915-54F3-CCD1362D26CA}"/>
              </a:ext>
            </a:extLst>
          </p:cNvPr>
          <p:cNvSpPr>
            <a:spLocks noGrp="1"/>
          </p:cNvSpPr>
          <p:nvPr>
            <p:ph type="dt" sz="half" idx="10"/>
          </p:nvPr>
        </p:nvSpPr>
        <p:spPr/>
        <p:txBody>
          <a:bodyPr/>
          <a:lstStyle/>
          <a:p>
            <a:fld id="{4526DD39-8163-439C-B223-4D49EF9B86F8}" type="datetime1">
              <a:rPr lang="en-US" smtClean="0"/>
              <a:t>9/18/2024</a:t>
            </a:fld>
            <a:endParaRPr lang="en-US" dirty="0"/>
          </a:p>
        </p:txBody>
      </p:sp>
      <p:sp>
        <p:nvSpPr>
          <p:cNvPr id="4" name="Footer Placeholder 3">
            <a:extLst>
              <a:ext uri="{FF2B5EF4-FFF2-40B4-BE49-F238E27FC236}">
                <a16:creationId xmlns:a16="http://schemas.microsoft.com/office/drawing/2014/main" id="{0B0B4336-43F6-C52F-EE5A-B1DE4FF430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C362649-1DCC-C5B3-8112-052081E57044}"/>
              </a:ext>
            </a:extLst>
          </p:cNvPr>
          <p:cNvSpPr>
            <a:spLocks noGrp="1"/>
          </p:cNvSpPr>
          <p:nvPr>
            <p:ph type="sldNum" sz="quarter" idx="12"/>
          </p:nvPr>
        </p:nvSpPr>
        <p:spPr/>
        <p:txBody>
          <a:bodyPr/>
          <a:lstStyle/>
          <a:p>
            <a:fld id="{31EF80A3-586B-0241-AB39-D244B6E3EBB9}" type="slidenum">
              <a:rPr lang="en-US" smtClean="0"/>
              <a:t>‹#›</a:t>
            </a:fld>
            <a:endParaRPr lang="en-US" dirty="0"/>
          </a:p>
        </p:txBody>
      </p:sp>
    </p:spTree>
    <p:extLst>
      <p:ext uri="{BB962C8B-B14F-4D97-AF65-F5344CB8AC3E}">
        <p14:creationId xmlns:p14="http://schemas.microsoft.com/office/powerpoint/2010/main" val="72142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824F5-9425-1F59-9232-A6FE1629097E}"/>
              </a:ext>
            </a:extLst>
          </p:cNvPr>
          <p:cNvSpPr>
            <a:spLocks noGrp="1"/>
          </p:cNvSpPr>
          <p:nvPr>
            <p:ph type="dt" sz="half" idx="10"/>
          </p:nvPr>
        </p:nvSpPr>
        <p:spPr/>
        <p:txBody>
          <a:bodyPr/>
          <a:lstStyle/>
          <a:p>
            <a:fld id="{E7882A6F-9548-4106-A62D-ECB0D05A013F}" type="datetime1">
              <a:rPr lang="en-US" smtClean="0"/>
              <a:t>9/18/2024</a:t>
            </a:fld>
            <a:endParaRPr lang="en-US" dirty="0"/>
          </a:p>
        </p:txBody>
      </p:sp>
      <p:sp>
        <p:nvSpPr>
          <p:cNvPr id="3" name="Footer Placeholder 2">
            <a:extLst>
              <a:ext uri="{FF2B5EF4-FFF2-40B4-BE49-F238E27FC236}">
                <a16:creationId xmlns:a16="http://schemas.microsoft.com/office/drawing/2014/main" id="{378502C3-7C51-E10F-9F47-5E64F9C8E5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F9D7F03-7D08-5071-0F20-A85B3DF7D3C3}"/>
              </a:ext>
            </a:extLst>
          </p:cNvPr>
          <p:cNvSpPr>
            <a:spLocks noGrp="1"/>
          </p:cNvSpPr>
          <p:nvPr>
            <p:ph type="sldNum" sz="quarter" idx="12"/>
          </p:nvPr>
        </p:nvSpPr>
        <p:spPr/>
        <p:txBody>
          <a:bodyPr/>
          <a:lstStyle/>
          <a:p>
            <a:fld id="{31EF80A3-586B-0241-AB39-D244B6E3EBB9}" type="slidenum">
              <a:rPr lang="en-US" smtClean="0"/>
              <a:t>‹#›</a:t>
            </a:fld>
            <a:endParaRPr lang="en-US" dirty="0"/>
          </a:p>
        </p:txBody>
      </p:sp>
    </p:spTree>
    <p:extLst>
      <p:ext uri="{BB962C8B-B14F-4D97-AF65-F5344CB8AC3E}">
        <p14:creationId xmlns:p14="http://schemas.microsoft.com/office/powerpoint/2010/main" val="325100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0B09-BF33-D888-0138-C28C68C865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84628-F275-1FF5-2C5E-FD72780E10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ACCEB5-66DC-F8CF-BED7-24392B652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21D87-1BB2-D9BC-7400-78AAE65CB8B6}"/>
              </a:ext>
            </a:extLst>
          </p:cNvPr>
          <p:cNvSpPr>
            <a:spLocks noGrp="1"/>
          </p:cNvSpPr>
          <p:nvPr>
            <p:ph type="dt" sz="half" idx="10"/>
          </p:nvPr>
        </p:nvSpPr>
        <p:spPr/>
        <p:txBody>
          <a:bodyPr/>
          <a:lstStyle/>
          <a:p>
            <a:fld id="{9F303141-8679-4F44-A3CF-4674A1D339DE}" type="datetime1">
              <a:rPr lang="en-US" smtClean="0"/>
              <a:t>9/18/2024</a:t>
            </a:fld>
            <a:endParaRPr lang="en-US" dirty="0"/>
          </a:p>
        </p:txBody>
      </p:sp>
      <p:sp>
        <p:nvSpPr>
          <p:cNvPr id="6" name="Footer Placeholder 5">
            <a:extLst>
              <a:ext uri="{FF2B5EF4-FFF2-40B4-BE49-F238E27FC236}">
                <a16:creationId xmlns:a16="http://schemas.microsoft.com/office/drawing/2014/main" id="{BF954C07-B7E7-6EFB-9A5B-690AE8582C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686856-D6A9-18C8-0F74-3381AC27C400}"/>
              </a:ext>
            </a:extLst>
          </p:cNvPr>
          <p:cNvSpPr>
            <a:spLocks noGrp="1"/>
          </p:cNvSpPr>
          <p:nvPr>
            <p:ph type="sldNum" sz="quarter" idx="12"/>
          </p:nvPr>
        </p:nvSpPr>
        <p:spPr/>
        <p:txBody>
          <a:bodyPr/>
          <a:lstStyle/>
          <a:p>
            <a:fld id="{31EF80A3-586B-0241-AB39-D244B6E3EBB9}" type="slidenum">
              <a:rPr lang="en-US" smtClean="0"/>
              <a:t>‹#›</a:t>
            </a:fld>
            <a:endParaRPr lang="en-US" dirty="0"/>
          </a:p>
        </p:txBody>
      </p:sp>
    </p:spTree>
    <p:extLst>
      <p:ext uri="{BB962C8B-B14F-4D97-AF65-F5344CB8AC3E}">
        <p14:creationId xmlns:p14="http://schemas.microsoft.com/office/powerpoint/2010/main" val="411338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C377-66B4-6D76-D63F-D23586C2F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1528F-B58D-B9D1-8156-BA160AC61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F9ABC0B-9574-549A-211E-E8C6EAA64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9921D-9D40-D092-4212-896211A2E14C}"/>
              </a:ext>
            </a:extLst>
          </p:cNvPr>
          <p:cNvSpPr>
            <a:spLocks noGrp="1"/>
          </p:cNvSpPr>
          <p:nvPr>
            <p:ph type="dt" sz="half" idx="10"/>
          </p:nvPr>
        </p:nvSpPr>
        <p:spPr/>
        <p:txBody>
          <a:bodyPr/>
          <a:lstStyle/>
          <a:p>
            <a:fld id="{B19A2B7D-66C2-458C-8D88-DC0FFDFFD423}" type="datetime1">
              <a:rPr lang="en-US" smtClean="0"/>
              <a:t>9/18/2024</a:t>
            </a:fld>
            <a:endParaRPr lang="en-US" dirty="0"/>
          </a:p>
        </p:txBody>
      </p:sp>
      <p:sp>
        <p:nvSpPr>
          <p:cNvPr id="6" name="Footer Placeholder 5">
            <a:extLst>
              <a:ext uri="{FF2B5EF4-FFF2-40B4-BE49-F238E27FC236}">
                <a16:creationId xmlns:a16="http://schemas.microsoft.com/office/drawing/2014/main" id="{A405A76C-0CD6-5CE4-AF0B-2C6A8EBF88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49F92F-2090-8FE2-4D84-FA452C158120}"/>
              </a:ext>
            </a:extLst>
          </p:cNvPr>
          <p:cNvSpPr>
            <a:spLocks noGrp="1"/>
          </p:cNvSpPr>
          <p:nvPr>
            <p:ph type="sldNum" sz="quarter" idx="12"/>
          </p:nvPr>
        </p:nvSpPr>
        <p:spPr/>
        <p:txBody>
          <a:bodyPr/>
          <a:lstStyle/>
          <a:p>
            <a:fld id="{31EF80A3-586B-0241-AB39-D244B6E3EBB9}" type="slidenum">
              <a:rPr lang="en-US" smtClean="0"/>
              <a:t>‹#›</a:t>
            </a:fld>
            <a:endParaRPr lang="en-US" dirty="0"/>
          </a:p>
        </p:txBody>
      </p:sp>
    </p:spTree>
    <p:extLst>
      <p:ext uri="{BB962C8B-B14F-4D97-AF65-F5344CB8AC3E}">
        <p14:creationId xmlns:p14="http://schemas.microsoft.com/office/powerpoint/2010/main" val="261990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538A5-D95C-F303-A508-2AA17350C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4F32F2-8A2C-AF6E-6157-F56557424B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9F38D-2FD5-3916-2385-F11CDC418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5B527-EA8A-43E2-BE73-EA1E72B808DE}" type="datetime1">
              <a:rPr lang="en-US" smtClean="0"/>
              <a:t>9/18/2024</a:t>
            </a:fld>
            <a:endParaRPr lang="en-US" dirty="0"/>
          </a:p>
        </p:txBody>
      </p:sp>
      <p:sp>
        <p:nvSpPr>
          <p:cNvPr id="5" name="Footer Placeholder 4">
            <a:extLst>
              <a:ext uri="{FF2B5EF4-FFF2-40B4-BE49-F238E27FC236}">
                <a16:creationId xmlns:a16="http://schemas.microsoft.com/office/drawing/2014/main" id="{DEE9E828-ED4A-51CB-C7BB-9E92E2472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744F20-5EAA-BF38-3719-B8E03CC3B3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F80A3-586B-0241-AB39-D244B6E3EBB9}" type="slidenum">
              <a:rPr lang="en-US" smtClean="0"/>
              <a:t>‹#›</a:t>
            </a:fld>
            <a:endParaRPr lang="en-US" dirty="0"/>
          </a:p>
        </p:txBody>
      </p:sp>
    </p:spTree>
    <p:extLst>
      <p:ext uri="{BB962C8B-B14F-4D97-AF65-F5344CB8AC3E}">
        <p14:creationId xmlns:p14="http://schemas.microsoft.com/office/powerpoint/2010/main" val="2480104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538A5-D95C-F303-A508-2AA17350C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4F32F2-8A2C-AF6E-6157-F56557424B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9F38D-2FD5-3916-2385-F11CDC418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423C-034C-A445-8621-13757C3CD78F}" type="datetimeFigureOut">
              <a:rPr lang="en-US" smtClean="0"/>
              <a:t>9/18/2024</a:t>
            </a:fld>
            <a:endParaRPr lang="en-US"/>
          </a:p>
        </p:txBody>
      </p:sp>
      <p:sp>
        <p:nvSpPr>
          <p:cNvPr id="5" name="Footer Placeholder 4">
            <a:extLst>
              <a:ext uri="{FF2B5EF4-FFF2-40B4-BE49-F238E27FC236}">
                <a16:creationId xmlns:a16="http://schemas.microsoft.com/office/drawing/2014/main" id="{DEE9E828-ED4A-51CB-C7BB-9E92E2472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744F20-5EAA-BF38-3719-B8E03CC3B3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F80A3-586B-0241-AB39-D244B6E3EBB9}" type="slidenum">
              <a:rPr lang="en-US" smtClean="0"/>
              <a:t>‹#›</a:t>
            </a:fld>
            <a:endParaRPr lang="en-US"/>
          </a:p>
        </p:txBody>
      </p:sp>
    </p:spTree>
    <p:extLst>
      <p:ext uri="{BB962C8B-B14F-4D97-AF65-F5344CB8AC3E}">
        <p14:creationId xmlns:p14="http://schemas.microsoft.com/office/powerpoint/2010/main" val="1906842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emf"/><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0.emf"/><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emf"/><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D1694B-3F6E-D4C5-4683-839554CB2802}"/>
              </a:ext>
            </a:extLst>
          </p:cNvPr>
          <p:cNvPicPr>
            <a:picLocks noChangeAspect="1"/>
          </p:cNvPicPr>
          <p:nvPr/>
        </p:nvPicPr>
        <p:blipFill>
          <a:blip r:embed="rId3"/>
          <a:stretch>
            <a:fillRect/>
          </a:stretch>
        </p:blipFill>
        <p:spPr>
          <a:xfrm>
            <a:off x="-3" y="125966"/>
            <a:ext cx="12192003" cy="6615285"/>
          </a:xfrm>
          <a:prstGeom prst="rect">
            <a:avLst/>
          </a:prstGeom>
        </p:spPr>
      </p:pic>
      <p:pic>
        <p:nvPicPr>
          <p:cNvPr id="4" name="Picture 3">
            <a:extLst>
              <a:ext uri="{FF2B5EF4-FFF2-40B4-BE49-F238E27FC236}">
                <a16:creationId xmlns:a16="http://schemas.microsoft.com/office/drawing/2014/main" id="{055F75C7-93BD-EBC9-5B76-9B4D8181C737}"/>
              </a:ext>
            </a:extLst>
          </p:cNvPr>
          <p:cNvPicPr>
            <a:picLocks noChangeAspect="1"/>
          </p:cNvPicPr>
          <p:nvPr/>
        </p:nvPicPr>
        <p:blipFill>
          <a:blip r:embed="rId4"/>
          <a:stretch>
            <a:fillRect/>
          </a:stretch>
        </p:blipFill>
        <p:spPr>
          <a:xfrm>
            <a:off x="0" y="6559551"/>
            <a:ext cx="12192000" cy="298449"/>
          </a:xfrm>
          <a:prstGeom prst="rect">
            <a:avLst/>
          </a:prstGeom>
        </p:spPr>
      </p:pic>
      <p:pic>
        <p:nvPicPr>
          <p:cNvPr id="6" name="Picture 5">
            <a:extLst>
              <a:ext uri="{FF2B5EF4-FFF2-40B4-BE49-F238E27FC236}">
                <a16:creationId xmlns:a16="http://schemas.microsoft.com/office/drawing/2014/main" id="{99B24F16-9F31-D878-F553-20FC08255507}"/>
              </a:ext>
            </a:extLst>
          </p:cNvPr>
          <p:cNvPicPr>
            <a:picLocks noChangeAspect="1"/>
          </p:cNvPicPr>
          <p:nvPr/>
        </p:nvPicPr>
        <p:blipFill>
          <a:blip r:embed="rId5"/>
          <a:stretch>
            <a:fillRect/>
          </a:stretch>
        </p:blipFill>
        <p:spPr>
          <a:xfrm>
            <a:off x="-1" y="-128"/>
            <a:ext cx="12191999" cy="317500"/>
          </a:xfrm>
          <a:prstGeom prst="rect">
            <a:avLst/>
          </a:prstGeom>
        </p:spPr>
      </p:pic>
      <p:pic>
        <p:nvPicPr>
          <p:cNvPr id="10" name="Picture 9">
            <a:extLst>
              <a:ext uri="{FF2B5EF4-FFF2-40B4-BE49-F238E27FC236}">
                <a16:creationId xmlns:a16="http://schemas.microsoft.com/office/drawing/2014/main" id="{C2A67791-6CE3-950E-7349-F7F9D31D2EA5}"/>
              </a:ext>
            </a:extLst>
          </p:cNvPr>
          <p:cNvPicPr>
            <a:picLocks noChangeAspect="1"/>
          </p:cNvPicPr>
          <p:nvPr/>
        </p:nvPicPr>
        <p:blipFill>
          <a:blip r:embed="rId6"/>
          <a:stretch>
            <a:fillRect/>
          </a:stretch>
        </p:blipFill>
        <p:spPr>
          <a:xfrm>
            <a:off x="-4" y="4746667"/>
            <a:ext cx="12192003" cy="1720849"/>
          </a:xfrm>
          <a:prstGeom prst="rect">
            <a:avLst/>
          </a:prstGeom>
        </p:spPr>
      </p:pic>
      <p:pic>
        <p:nvPicPr>
          <p:cNvPr id="9" name="Picture 8">
            <a:extLst>
              <a:ext uri="{FF2B5EF4-FFF2-40B4-BE49-F238E27FC236}">
                <a16:creationId xmlns:a16="http://schemas.microsoft.com/office/drawing/2014/main" id="{0D55707B-8425-BFEF-816C-B10045C1E863}"/>
              </a:ext>
            </a:extLst>
          </p:cNvPr>
          <p:cNvPicPr>
            <a:picLocks noChangeAspect="1"/>
          </p:cNvPicPr>
          <p:nvPr/>
        </p:nvPicPr>
        <p:blipFill>
          <a:blip r:embed="rId7"/>
          <a:stretch>
            <a:fillRect/>
          </a:stretch>
        </p:blipFill>
        <p:spPr>
          <a:xfrm>
            <a:off x="3098630" y="562211"/>
            <a:ext cx="5994740" cy="2981375"/>
          </a:xfrm>
          <a:prstGeom prst="rect">
            <a:avLst/>
          </a:prstGeom>
        </p:spPr>
      </p:pic>
      <p:pic>
        <p:nvPicPr>
          <p:cNvPr id="11" name="Picture 10">
            <a:extLst>
              <a:ext uri="{FF2B5EF4-FFF2-40B4-BE49-F238E27FC236}">
                <a16:creationId xmlns:a16="http://schemas.microsoft.com/office/drawing/2014/main" id="{3FBFD426-EEF7-3490-B3BE-D9508BE4BBE6}"/>
              </a:ext>
            </a:extLst>
          </p:cNvPr>
          <p:cNvPicPr>
            <a:picLocks noChangeAspect="1"/>
          </p:cNvPicPr>
          <p:nvPr/>
        </p:nvPicPr>
        <p:blipFill>
          <a:blip r:embed="rId8"/>
          <a:stretch>
            <a:fillRect/>
          </a:stretch>
        </p:blipFill>
        <p:spPr>
          <a:xfrm>
            <a:off x="-1" y="4075793"/>
            <a:ext cx="12191997" cy="920750"/>
          </a:xfrm>
          <a:prstGeom prst="rect">
            <a:avLst/>
          </a:prstGeom>
        </p:spPr>
      </p:pic>
      <p:sp>
        <p:nvSpPr>
          <p:cNvPr id="3" name="Subtitle 2">
            <a:extLst>
              <a:ext uri="{FF2B5EF4-FFF2-40B4-BE49-F238E27FC236}">
                <a16:creationId xmlns:a16="http://schemas.microsoft.com/office/drawing/2014/main" id="{BDDFAF57-C42A-67A7-DF49-FF69F72C3C93}"/>
              </a:ext>
            </a:extLst>
          </p:cNvPr>
          <p:cNvSpPr>
            <a:spLocks noGrp="1"/>
          </p:cNvSpPr>
          <p:nvPr>
            <p:ph type="subTitle" idx="1"/>
          </p:nvPr>
        </p:nvSpPr>
        <p:spPr>
          <a:xfrm>
            <a:off x="1523997" y="4996542"/>
            <a:ext cx="9144000" cy="1263547"/>
          </a:xfrm>
        </p:spPr>
        <p:txBody>
          <a:bodyPr vert="horz" lIns="91440" tIns="45720" rIns="91440" bIns="45720" rtlCol="0" anchor="t">
            <a:noAutofit/>
          </a:bodyPr>
          <a:lstStyle/>
          <a:p>
            <a:r>
              <a:rPr lang="en-US" dirty="0">
                <a:latin typeface="Neutra Text"/>
              </a:rPr>
              <a:t>September 18, 2024 | Finn Hill Neighborhood Alliance</a:t>
            </a:r>
          </a:p>
          <a:p>
            <a:endParaRPr lang="en-US" sz="2800" dirty="0">
              <a:latin typeface="Neutra Text"/>
              <a:cs typeface="Calibri"/>
            </a:endParaRPr>
          </a:p>
        </p:txBody>
      </p:sp>
      <p:sp>
        <p:nvSpPr>
          <p:cNvPr id="2" name="Title 1">
            <a:extLst>
              <a:ext uri="{FF2B5EF4-FFF2-40B4-BE49-F238E27FC236}">
                <a16:creationId xmlns:a16="http://schemas.microsoft.com/office/drawing/2014/main" id="{E337245E-0E17-BA45-4A35-E9C0D1CB6A6A}"/>
              </a:ext>
            </a:extLst>
          </p:cNvPr>
          <p:cNvSpPr>
            <a:spLocks noGrp="1"/>
          </p:cNvSpPr>
          <p:nvPr>
            <p:ph type="ctrTitle"/>
          </p:nvPr>
        </p:nvSpPr>
        <p:spPr>
          <a:xfrm>
            <a:off x="69929" y="4102053"/>
            <a:ext cx="12052141" cy="870263"/>
          </a:xfrm>
        </p:spPr>
        <p:txBody>
          <a:bodyPr>
            <a:normAutofit/>
          </a:bodyPr>
          <a:lstStyle/>
          <a:p>
            <a:r>
              <a:rPr lang="en-US" sz="4400" b="1" dirty="0">
                <a:latin typeface="Neutra Text TF"/>
                <a:cs typeface="Calibri Light" panose="020F0302020204030204"/>
              </a:rPr>
              <a:t>2044 Comprehensive Plan Update</a:t>
            </a:r>
            <a:endParaRPr lang="en-US" sz="4400" dirty="0">
              <a:cs typeface="Calibri Light" panose="020F0302020204030204"/>
            </a:endParaRPr>
          </a:p>
        </p:txBody>
      </p:sp>
      <p:pic>
        <p:nvPicPr>
          <p:cNvPr id="12" name="Picture 11">
            <a:extLst>
              <a:ext uri="{FF2B5EF4-FFF2-40B4-BE49-F238E27FC236}">
                <a16:creationId xmlns:a16="http://schemas.microsoft.com/office/drawing/2014/main" id="{9D155345-EC93-895B-200B-7BF988FE51C9}"/>
              </a:ext>
            </a:extLst>
          </p:cNvPr>
          <p:cNvPicPr>
            <a:picLocks noChangeAspect="1"/>
          </p:cNvPicPr>
          <p:nvPr/>
        </p:nvPicPr>
        <p:blipFill>
          <a:blip r:embed="rId9"/>
          <a:stretch>
            <a:fillRect/>
          </a:stretch>
        </p:blipFill>
        <p:spPr>
          <a:xfrm>
            <a:off x="158437" y="372226"/>
            <a:ext cx="1552186" cy="1552186"/>
          </a:xfrm>
          <a:prstGeom prst="rect">
            <a:avLst/>
          </a:prstGeom>
        </p:spPr>
      </p:pic>
      <p:sp>
        <p:nvSpPr>
          <p:cNvPr id="5" name="Slide Number Placeholder 4">
            <a:extLst>
              <a:ext uri="{FF2B5EF4-FFF2-40B4-BE49-F238E27FC236}">
                <a16:creationId xmlns:a16="http://schemas.microsoft.com/office/drawing/2014/main" id="{D46695CA-7F3A-E388-4CE1-74B6E66DADDA}"/>
              </a:ext>
            </a:extLst>
          </p:cNvPr>
          <p:cNvSpPr>
            <a:spLocks noGrp="1"/>
          </p:cNvSpPr>
          <p:nvPr>
            <p:ph type="sldNum" sz="quarter" idx="12"/>
          </p:nvPr>
        </p:nvSpPr>
        <p:spPr>
          <a:xfrm>
            <a:off x="9378870" y="6517101"/>
            <a:ext cx="2743200" cy="365125"/>
          </a:xfrm>
        </p:spPr>
        <p:txBody>
          <a:bodyPr/>
          <a:lstStyle/>
          <a:p>
            <a:fld id="{31EF80A3-586B-0241-AB39-D244B6E3EBB9}" type="slidenum">
              <a:rPr lang="en-US" sz="1600" b="1" smtClean="0">
                <a:solidFill>
                  <a:schemeClr val="accent6">
                    <a:lumMod val="50000"/>
                  </a:schemeClr>
                </a:solidFill>
              </a:rPr>
              <a:t>1</a:t>
            </a:fld>
            <a:endParaRPr lang="en-US" sz="1600" b="1" dirty="0">
              <a:solidFill>
                <a:schemeClr val="accent6">
                  <a:lumMod val="50000"/>
                </a:schemeClr>
              </a:solidFill>
            </a:endParaRPr>
          </a:p>
        </p:txBody>
      </p:sp>
    </p:spTree>
    <p:extLst>
      <p:ext uri="{BB962C8B-B14F-4D97-AF65-F5344CB8AC3E}">
        <p14:creationId xmlns:p14="http://schemas.microsoft.com/office/powerpoint/2010/main" val="1450030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1" y="-16291"/>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145808" y="714517"/>
            <a:ext cx="10892682" cy="982307"/>
          </a:xfrm>
        </p:spPr>
        <p:txBody>
          <a:bodyPr>
            <a:normAutofit fontScale="90000"/>
          </a:bodyPr>
          <a:lstStyle/>
          <a:p>
            <a:r>
              <a:rPr lang="en-US" dirty="0">
                <a:latin typeface="Arial" panose="020B0604020202020204" pitchFamily="34" charset="0"/>
                <a:cs typeface="Arial" panose="020B0604020202020204" pitchFamily="34" charset="0"/>
              </a:rPr>
              <a:t>Where are we at in the adoption process for the Land Use Element?</a:t>
            </a:r>
          </a:p>
        </p:txBody>
      </p:sp>
      <p:sp>
        <p:nvSpPr>
          <p:cNvPr id="5" name="Slide Number Placeholder 4">
            <a:extLst>
              <a:ext uri="{FF2B5EF4-FFF2-40B4-BE49-F238E27FC236}">
                <a16:creationId xmlns:a16="http://schemas.microsoft.com/office/drawing/2014/main" id="{84EDCA1C-BE1B-12A1-404A-49EFA0D48CFA}"/>
              </a:ext>
            </a:extLst>
          </p:cNvPr>
          <p:cNvSpPr>
            <a:spLocks noGrp="1"/>
          </p:cNvSpPr>
          <p:nvPr>
            <p:ph type="sldNum" sz="quarter" idx="12"/>
          </p:nvPr>
        </p:nvSpPr>
        <p:spPr>
          <a:xfrm>
            <a:off x="9448800" y="6466388"/>
            <a:ext cx="2743200" cy="365125"/>
          </a:xfrm>
        </p:spPr>
        <p:txBody>
          <a:bodyPr vert="horz" lIns="91440" tIns="45720" rIns="91440" bIns="45720" rtlCol="0" anchor="ctr"/>
          <a:lstStyle/>
          <a:p>
            <a:fld id="{31EF80A3-586B-0241-AB39-D244B6E3EBB9}" type="slidenum">
              <a:rPr lang="en-US" sz="1600" b="1">
                <a:solidFill>
                  <a:schemeClr val="accent6">
                    <a:lumMod val="50000"/>
                  </a:schemeClr>
                </a:solidFill>
              </a:rPr>
              <a:pPr/>
              <a:t>10</a:t>
            </a:fld>
            <a:endParaRPr lang="en-US" sz="1600" b="1" dirty="0">
              <a:solidFill>
                <a:schemeClr val="accent6">
                  <a:lumMod val="50000"/>
                </a:schemeClr>
              </a:solidFill>
            </a:endParaRPr>
          </a:p>
        </p:txBody>
      </p:sp>
      <p:sp>
        <p:nvSpPr>
          <p:cNvPr id="7" name="Content Placeholder 6">
            <a:extLst>
              <a:ext uri="{FF2B5EF4-FFF2-40B4-BE49-F238E27FC236}">
                <a16:creationId xmlns:a16="http://schemas.microsoft.com/office/drawing/2014/main" id="{49D36AA7-E186-3FD5-A1C0-ED82F1C5B64A}"/>
              </a:ext>
            </a:extLst>
          </p:cNvPr>
          <p:cNvSpPr>
            <a:spLocks noGrp="1"/>
          </p:cNvSpPr>
          <p:nvPr>
            <p:ph idx="1"/>
          </p:nvPr>
        </p:nvSpPr>
        <p:spPr>
          <a:xfrm>
            <a:off x="838200" y="1901234"/>
            <a:ext cx="11148588" cy="4554957"/>
          </a:xfrm>
        </p:spPr>
        <p:txBody>
          <a:bodyPr>
            <a:normAutofit fontScale="85000" lnSpcReduction="10000"/>
          </a:bodyPr>
          <a:lstStyle/>
          <a:p>
            <a:pPr>
              <a:lnSpc>
                <a:spcPct val="100000"/>
              </a:lnSpc>
              <a:spcBef>
                <a:spcPts val="0"/>
              </a:spcBef>
              <a:spcAft>
                <a:spcPts val="2400"/>
              </a:spcAft>
            </a:pPr>
            <a:r>
              <a:rPr lang="en-US" sz="2400" dirty="0"/>
              <a:t>Public hearing opened on May 23, 2024.  PC voted to </a:t>
            </a:r>
            <a:r>
              <a:rPr lang="en-US" sz="2400" i="1" dirty="0"/>
              <a:t>continue the hearing </a:t>
            </a:r>
            <a:r>
              <a:rPr lang="en-US" sz="2400" dirty="0"/>
              <a:t>and keep record open for written testimony.</a:t>
            </a:r>
            <a:r>
              <a:rPr lang="en-US" sz="2400" i="1" dirty="0"/>
              <a:t> </a:t>
            </a:r>
            <a:endParaRPr lang="en-US" sz="2400" dirty="0"/>
          </a:p>
          <a:p>
            <a:pPr>
              <a:lnSpc>
                <a:spcPct val="100000"/>
              </a:lnSpc>
              <a:spcBef>
                <a:spcPts val="0"/>
              </a:spcBef>
              <a:spcAft>
                <a:spcPts val="2400"/>
              </a:spcAft>
            </a:pPr>
            <a:r>
              <a:rPr lang="en-US" sz="2400" dirty="0"/>
              <a:t>Public hearing continued on June 13, 2024. PC voted to </a:t>
            </a:r>
            <a:r>
              <a:rPr lang="en-US" sz="2400" i="1" dirty="0"/>
              <a:t>continue the hearing again AND re-open the public record for spoken testimony.</a:t>
            </a:r>
          </a:p>
          <a:p>
            <a:pPr>
              <a:lnSpc>
                <a:spcPct val="100000"/>
              </a:lnSpc>
              <a:spcBef>
                <a:spcPts val="0"/>
              </a:spcBef>
              <a:spcAft>
                <a:spcPts val="2400"/>
              </a:spcAft>
            </a:pPr>
            <a:r>
              <a:rPr lang="en-US" sz="2400" dirty="0"/>
              <a:t>Public hearing continued on August 22, 2024 for verbal comment.</a:t>
            </a:r>
          </a:p>
          <a:p>
            <a:pPr>
              <a:lnSpc>
                <a:spcPct val="100000"/>
              </a:lnSpc>
              <a:spcBef>
                <a:spcPts val="0"/>
              </a:spcBef>
              <a:spcAft>
                <a:spcPts val="2400"/>
              </a:spcAft>
            </a:pPr>
            <a:r>
              <a:rPr lang="en-US" sz="2400" dirty="0"/>
              <a:t>Planning Commission made their recommendation on the Land Use Element on September 12, 2024.</a:t>
            </a:r>
          </a:p>
          <a:p>
            <a:pPr>
              <a:lnSpc>
                <a:spcPct val="100000"/>
              </a:lnSpc>
              <a:spcBef>
                <a:spcPts val="0"/>
              </a:spcBef>
              <a:spcAft>
                <a:spcPts val="2400"/>
              </a:spcAft>
            </a:pPr>
            <a:r>
              <a:rPr lang="en-US" sz="2400" dirty="0"/>
              <a:t>Planning Commission will discuss their recommendations with City Council at a joint study session on October 15, 2024.</a:t>
            </a:r>
          </a:p>
          <a:p>
            <a:pPr>
              <a:lnSpc>
                <a:spcPct val="100000"/>
              </a:lnSpc>
              <a:spcBef>
                <a:spcPts val="0"/>
              </a:spcBef>
              <a:spcAft>
                <a:spcPts val="2400"/>
              </a:spcAft>
            </a:pPr>
            <a:r>
              <a:rPr lang="en-US" sz="2400" dirty="0"/>
              <a:t>Council will consider adoption of the Land Use Element with the full Comprehensive Plan on December 10, 2024.</a:t>
            </a:r>
          </a:p>
        </p:txBody>
      </p:sp>
      <p:cxnSp>
        <p:nvCxnSpPr>
          <p:cNvPr id="6" name="Straight Arrow Connector 5">
            <a:extLst>
              <a:ext uri="{FF2B5EF4-FFF2-40B4-BE49-F238E27FC236}">
                <a16:creationId xmlns:a16="http://schemas.microsoft.com/office/drawing/2014/main" id="{ED100BFA-055E-B4A5-E99F-0FCDAB2186FA}"/>
              </a:ext>
            </a:extLst>
          </p:cNvPr>
          <p:cNvCxnSpPr>
            <a:cxnSpLocks/>
          </p:cNvCxnSpPr>
          <p:nvPr/>
        </p:nvCxnSpPr>
        <p:spPr>
          <a:xfrm>
            <a:off x="318086" y="4912293"/>
            <a:ext cx="5201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54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12156"/>
            <a:ext cx="12192000" cy="6858000"/>
          </a:xfrm>
          <a:prstGeom prst="rect">
            <a:avLst/>
          </a:prstGeom>
        </p:spPr>
      </p:pic>
      <p:sp>
        <p:nvSpPr>
          <p:cNvPr id="5" name="Slide Number Placeholder 4">
            <a:extLst>
              <a:ext uri="{FF2B5EF4-FFF2-40B4-BE49-F238E27FC236}">
                <a16:creationId xmlns:a16="http://schemas.microsoft.com/office/drawing/2014/main" id="{84EDCA1C-BE1B-12A1-404A-49EFA0D48CFA}"/>
              </a:ext>
            </a:extLst>
          </p:cNvPr>
          <p:cNvSpPr>
            <a:spLocks noGrp="1"/>
          </p:cNvSpPr>
          <p:nvPr>
            <p:ph type="sldNum" sz="quarter" idx="12"/>
          </p:nvPr>
        </p:nvSpPr>
        <p:spPr>
          <a:xfrm>
            <a:off x="9448800" y="6466388"/>
            <a:ext cx="2743200" cy="365125"/>
          </a:xfrm>
        </p:spPr>
        <p:txBody>
          <a:bodyPr vert="horz" lIns="91440" tIns="45720" rIns="91440" bIns="45720" rtlCol="0" anchor="ctr"/>
          <a:lstStyle/>
          <a:p>
            <a:fld id="{31EF80A3-586B-0241-AB39-D244B6E3EBB9}" type="slidenum">
              <a:rPr lang="en-US" sz="1600" b="1">
                <a:solidFill>
                  <a:schemeClr val="accent6">
                    <a:lumMod val="50000"/>
                  </a:schemeClr>
                </a:solidFill>
              </a:rPr>
              <a:pPr/>
              <a:t>11</a:t>
            </a:fld>
            <a:endParaRPr lang="en-US" sz="1600" b="1" dirty="0">
              <a:solidFill>
                <a:schemeClr val="accent6">
                  <a:lumMod val="50000"/>
                </a:schemeClr>
              </a:solidFill>
            </a:endParaRPr>
          </a:p>
        </p:txBody>
      </p:sp>
      <p:sp>
        <p:nvSpPr>
          <p:cNvPr id="6" name="Title 5">
            <a:extLst>
              <a:ext uri="{FF2B5EF4-FFF2-40B4-BE49-F238E27FC236}">
                <a16:creationId xmlns:a16="http://schemas.microsoft.com/office/drawing/2014/main" id="{95876A0A-F15A-A653-9486-B8BC67FDBBC0}"/>
              </a:ext>
            </a:extLst>
          </p:cNvPr>
          <p:cNvSpPr>
            <a:spLocks noGrp="1"/>
          </p:cNvSpPr>
          <p:nvPr>
            <p:ph type="title"/>
          </p:nvPr>
        </p:nvSpPr>
        <p:spPr/>
        <p:txBody>
          <a:bodyPr/>
          <a:lstStyle/>
          <a:p>
            <a:endParaRPr lang="en-US" dirty="0"/>
          </a:p>
        </p:txBody>
      </p:sp>
      <p:pic>
        <p:nvPicPr>
          <p:cNvPr id="11" name="Content Placeholder 10" descr="A picture containing text, outdoor, tree, grass&#10;&#10;Description automatically generated">
            <a:extLst>
              <a:ext uri="{FF2B5EF4-FFF2-40B4-BE49-F238E27FC236}">
                <a16:creationId xmlns:a16="http://schemas.microsoft.com/office/drawing/2014/main" id="{88204D69-2795-4BC9-650C-6ACED1B9C2FD}"/>
              </a:ext>
            </a:extLst>
          </p:cNvPr>
          <p:cNvPicPr>
            <a:picLocks noGrp="1" noChangeAspect="1"/>
          </p:cNvPicPr>
          <p:nvPr>
            <p:ph idx="1"/>
          </p:nvPr>
        </p:nvPicPr>
        <p:blipFill>
          <a:blip r:embed="rId4"/>
          <a:stretch>
            <a:fillRect/>
          </a:stretch>
        </p:blipFill>
        <p:spPr>
          <a:xfrm>
            <a:off x="86334" y="45558"/>
            <a:ext cx="12019332" cy="6766884"/>
          </a:xfrm>
        </p:spPr>
      </p:pic>
    </p:spTree>
    <p:extLst>
      <p:ext uri="{BB962C8B-B14F-4D97-AF65-F5344CB8AC3E}">
        <p14:creationId xmlns:p14="http://schemas.microsoft.com/office/powerpoint/2010/main" val="72218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12156"/>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145808" y="714517"/>
            <a:ext cx="10892682" cy="982307"/>
          </a:xfrm>
        </p:spPr>
        <p:txBody>
          <a:bodyPr>
            <a:normAutofit fontScale="90000"/>
          </a:bodyPr>
          <a:lstStyle/>
          <a:p>
            <a:r>
              <a:rPr lang="en-US" dirty="0">
                <a:latin typeface="Arial" panose="020B0604020202020204" pitchFamily="34" charset="0"/>
                <a:cs typeface="Arial" panose="020B0604020202020204" pitchFamily="34" charset="0"/>
              </a:rPr>
              <a:t>Existing Comprehensive Plan Policy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(2035 Plan)</a:t>
            </a:r>
          </a:p>
        </p:txBody>
      </p:sp>
      <p:sp>
        <p:nvSpPr>
          <p:cNvPr id="5" name="Slide Number Placeholder 4">
            <a:extLst>
              <a:ext uri="{FF2B5EF4-FFF2-40B4-BE49-F238E27FC236}">
                <a16:creationId xmlns:a16="http://schemas.microsoft.com/office/drawing/2014/main" id="{84EDCA1C-BE1B-12A1-404A-49EFA0D48CFA}"/>
              </a:ext>
            </a:extLst>
          </p:cNvPr>
          <p:cNvSpPr>
            <a:spLocks noGrp="1"/>
          </p:cNvSpPr>
          <p:nvPr>
            <p:ph type="sldNum" sz="quarter" idx="12"/>
          </p:nvPr>
        </p:nvSpPr>
        <p:spPr>
          <a:xfrm>
            <a:off x="9448800" y="6466388"/>
            <a:ext cx="2743200" cy="365125"/>
          </a:xfrm>
        </p:spPr>
        <p:txBody>
          <a:bodyPr vert="horz" lIns="91440" tIns="45720" rIns="91440" bIns="45720" rtlCol="0" anchor="ctr"/>
          <a:lstStyle/>
          <a:p>
            <a:fld id="{31EF80A3-586B-0241-AB39-D244B6E3EBB9}" type="slidenum">
              <a:rPr lang="en-US" sz="1600" b="1">
                <a:solidFill>
                  <a:schemeClr val="accent6">
                    <a:lumMod val="50000"/>
                  </a:schemeClr>
                </a:solidFill>
              </a:rPr>
              <a:pPr/>
              <a:t>12</a:t>
            </a:fld>
            <a:endParaRPr lang="en-US" sz="1600" b="1" dirty="0">
              <a:solidFill>
                <a:schemeClr val="accent6">
                  <a:lumMod val="50000"/>
                </a:schemeClr>
              </a:solidFill>
            </a:endParaRPr>
          </a:p>
        </p:txBody>
      </p:sp>
      <p:sp>
        <p:nvSpPr>
          <p:cNvPr id="7" name="Content Placeholder 6">
            <a:extLst>
              <a:ext uri="{FF2B5EF4-FFF2-40B4-BE49-F238E27FC236}">
                <a16:creationId xmlns:a16="http://schemas.microsoft.com/office/drawing/2014/main" id="{49D36AA7-E186-3FD5-A1C0-ED82F1C5B64A}"/>
              </a:ext>
            </a:extLst>
          </p:cNvPr>
          <p:cNvSpPr>
            <a:spLocks noGrp="1"/>
          </p:cNvSpPr>
          <p:nvPr>
            <p:ph idx="1"/>
          </p:nvPr>
        </p:nvSpPr>
        <p:spPr>
          <a:xfrm>
            <a:off x="777688" y="2574072"/>
            <a:ext cx="10515600" cy="4140773"/>
          </a:xfrm>
        </p:spPr>
        <p:txBody>
          <a:bodyPr>
            <a:normAutofit/>
          </a:bodyPr>
          <a:lstStyle/>
          <a:p>
            <a:pPr marL="0" indent="0">
              <a:lnSpc>
                <a:spcPct val="100000"/>
              </a:lnSpc>
              <a:spcBef>
                <a:spcPts val="0"/>
              </a:spcBef>
              <a:spcAft>
                <a:spcPts val="2400"/>
              </a:spcAft>
              <a:buNone/>
            </a:pPr>
            <a:r>
              <a:rPr lang="en-US" sz="3200" i="1" dirty="0">
                <a:effectLst/>
                <a:ea typeface="Aptos" panose="020B0004020202020204" pitchFamily="34" charset="0"/>
                <a:cs typeface="Calibri" panose="020F0502020204030204" pitchFamily="34" charset="0"/>
              </a:rPr>
              <a:t>Policy LU-3.4: </a:t>
            </a:r>
            <a:r>
              <a:rPr lang="en-US" sz="3200" i="1" u="sng" dirty="0">
                <a:effectLst/>
                <a:ea typeface="Aptos" panose="020B0004020202020204" pitchFamily="34" charset="0"/>
                <a:cs typeface="Calibri" panose="020F0502020204030204" pitchFamily="34" charset="0"/>
              </a:rPr>
              <a:t>Focus</a:t>
            </a:r>
            <a:r>
              <a:rPr lang="en-US" sz="3200" i="1" dirty="0">
                <a:effectLst/>
                <a:ea typeface="Aptos" panose="020B0004020202020204" pitchFamily="34" charset="0"/>
                <a:cs typeface="Calibri" panose="020F0502020204030204" pitchFamily="34" charset="0"/>
              </a:rPr>
              <a:t> </a:t>
            </a:r>
            <a:r>
              <a:rPr lang="en-US" sz="3200" i="1" strike="sngStrike" dirty="0">
                <a:ea typeface="Aptos" panose="020B0004020202020204" pitchFamily="34" charset="0"/>
                <a:cs typeface="Calibri" panose="020F0502020204030204" pitchFamily="34" charset="0"/>
              </a:rPr>
              <a:t>Locate</a:t>
            </a:r>
            <a:r>
              <a:rPr lang="en-US" sz="3200" i="1" dirty="0">
                <a:effectLst/>
                <a:ea typeface="Aptos" panose="020B0004020202020204" pitchFamily="34" charset="0"/>
                <a:cs typeface="Calibri" panose="020F0502020204030204" pitchFamily="34" charset="0"/>
              </a:rPr>
              <a:t> higher density land uses </a:t>
            </a:r>
            <a:r>
              <a:rPr lang="en-US" sz="3200" i="1" u="sng" dirty="0">
                <a:effectLst/>
                <a:ea typeface="Aptos" panose="020B0004020202020204" pitchFamily="34" charset="0"/>
                <a:cs typeface="Calibri" panose="020F0502020204030204" pitchFamily="34" charset="0"/>
              </a:rPr>
              <a:t>primarily </a:t>
            </a:r>
            <a:r>
              <a:rPr lang="en-US" sz="3200" i="1" dirty="0">
                <a:effectLst/>
                <a:ea typeface="Aptos" panose="020B0004020202020204" pitchFamily="34" charset="0"/>
                <a:cs typeface="Calibri" panose="020F0502020204030204" pitchFamily="34" charset="0"/>
              </a:rPr>
              <a:t>in areas served by frequent transit service.</a:t>
            </a:r>
            <a:endParaRPr lang="en-US" sz="3200" dirty="0">
              <a:effectLst/>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091358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12156"/>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107469" y="554262"/>
            <a:ext cx="11977062" cy="765490"/>
          </a:xfrm>
        </p:spPr>
        <p:txBody>
          <a:bodyPr>
            <a:normAutofit/>
          </a:bodyPr>
          <a:lstStyle/>
          <a:p>
            <a:r>
              <a:rPr lang="en-US" dirty="0">
                <a:latin typeface="Arial" panose="020B0604020202020204" pitchFamily="34" charset="0"/>
                <a:cs typeface="Arial" panose="020B0604020202020204" pitchFamily="34" charset="0"/>
              </a:rPr>
              <a:t>Current Status of “Transit Corridor” Policy</a:t>
            </a:r>
          </a:p>
        </p:txBody>
      </p:sp>
      <p:sp>
        <p:nvSpPr>
          <p:cNvPr id="5" name="Slide Number Placeholder 4">
            <a:extLst>
              <a:ext uri="{FF2B5EF4-FFF2-40B4-BE49-F238E27FC236}">
                <a16:creationId xmlns:a16="http://schemas.microsoft.com/office/drawing/2014/main" id="{84EDCA1C-BE1B-12A1-404A-49EFA0D48CFA}"/>
              </a:ext>
            </a:extLst>
          </p:cNvPr>
          <p:cNvSpPr>
            <a:spLocks noGrp="1"/>
          </p:cNvSpPr>
          <p:nvPr>
            <p:ph type="sldNum" sz="quarter" idx="12"/>
          </p:nvPr>
        </p:nvSpPr>
        <p:spPr>
          <a:xfrm>
            <a:off x="9448800" y="6466388"/>
            <a:ext cx="2743200" cy="365125"/>
          </a:xfrm>
        </p:spPr>
        <p:txBody>
          <a:bodyPr vert="horz" lIns="91440" tIns="45720" rIns="91440" bIns="45720" rtlCol="0" anchor="ctr"/>
          <a:lstStyle/>
          <a:p>
            <a:fld id="{31EF80A3-586B-0241-AB39-D244B6E3EBB9}" type="slidenum">
              <a:rPr lang="en-US" sz="1600" b="1">
                <a:solidFill>
                  <a:schemeClr val="accent6">
                    <a:lumMod val="50000"/>
                  </a:schemeClr>
                </a:solidFill>
              </a:rPr>
              <a:pPr/>
              <a:t>13</a:t>
            </a:fld>
            <a:endParaRPr lang="en-US" sz="1600" b="1" dirty="0">
              <a:solidFill>
                <a:schemeClr val="accent6">
                  <a:lumMod val="50000"/>
                </a:schemeClr>
              </a:solidFill>
            </a:endParaRPr>
          </a:p>
        </p:txBody>
      </p:sp>
      <p:sp>
        <p:nvSpPr>
          <p:cNvPr id="7" name="Content Placeholder 6">
            <a:extLst>
              <a:ext uri="{FF2B5EF4-FFF2-40B4-BE49-F238E27FC236}">
                <a16:creationId xmlns:a16="http://schemas.microsoft.com/office/drawing/2014/main" id="{49D36AA7-E186-3FD5-A1C0-ED82F1C5B64A}"/>
              </a:ext>
            </a:extLst>
          </p:cNvPr>
          <p:cNvSpPr>
            <a:spLocks noGrp="1"/>
          </p:cNvSpPr>
          <p:nvPr>
            <p:ph idx="1"/>
          </p:nvPr>
        </p:nvSpPr>
        <p:spPr>
          <a:xfrm>
            <a:off x="494884" y="1527696"/>
            <a:ext cx="11156646" cy="4924361"/>
          </a:xfrm>
        </p:spPr>
        <p:txBody>
          <a:bodyPr>
            <a:normAutofit/>
          </a:bodyPr>
          <a:lstStyle/>
          <a:p>
            <a:pPr>
              <a:lnSpc>
                <a:spcPct val="100000"/>
              </a:lnSpc>
              <a:spcBef>
                <a:spcPts val="0"/>
              </a:spcBef>
              <a:spcAft>
                <a:spcPts val="2400"/>
              </a:spcAft>
            </a:pPr>
            <a:r>
              <a:rPr lang="en-US" sz="2000" dirty="0">
                <a:solidFill>
                  <a:srgbClr val="000000"/>
                </a:solidFill>
                <a:latin typeface="Arial" panose="020B0604020202020204" pitchFamily="34" charset="0"/>
              </a:rPr>
              <a:t>On September 12, 2024, Planning Commission deliberated and voted on a recommendation to City Council for the complete Land Use Element of the Comprehensive Plan.</a:t>
            </a:r>
            <a:endParaRPr lang="en-US" sz="2000" b="0" i="0" dirty="0">
              <a:solidFill>
                <a:srgbClr val="000000"/>
              </a:solidFill>
              <a:effectLst/>
              <a:latin typeface="Arial" panose="020B0604020202020204" pitchFamily="34" charset="0"/>
            </a:endParaRPr>
          </a:p>
          <a:p>
            <a:pPr>
              <a:lnSpc>
                <a:spcPct val="100000"/>
              </a:lnSpc>
              <a:spcBef>
                <a:spcPts val="0"/>
              </a:spcBef>
              <a:spcAft>
                <a:spcPts val="2400"/>
              </a:spcAft>
            </a:pPr>
            <a:r>
              <a:rPr lang="en-US" sz="2000" b="0" i="0" dirty="0">
                <a:solidFill>
                  <a:srgbClr val="000000"/>
                </a:solidFill>
                <a:effectLst/>
                <a:latin typeface="Arial" panose="020B0604020202020204" pitchFamily="34" charset="0"/>
              </a:rPr>
              <a:t>Planning Commission voted to </a:t>
            </a:r>
            <a:r>
              <a:rPr lang="en-US" sz="2000" b="0" i="0" u="sng" dirty="0">
                <a:solidFill>
                  <a:srgbClr val="000000"/>
                </a:solidFill>
                <a:effectLst/>
                <a:latin typeface="Arial" panose="020B0604020202020204" pitchFamily="34" charset="0"/>
              </a:rPr>
              <a:t>remove</a:t>
            </a:r>
            <a:r>
              <a:rPr lang="en-US" sz="2000" b="0" i="0" dirty="0">
                <a:solidFill>
                  <a:srgbClr val="000000"/>
                </a:solidFill>
                <a:effectLst/>
                <a:latin typeface="Arial" panose="020B0604020202020204" pitchFamily="34" charset="0"/>
              </a:rPr>
              <a:t> LU-2.4 from their recommended version of the Land Use Element.</a:t>
            </a:r>
          </a:p>
          <a:p>
            <a:pPr>
              <a:lnSpc>
                <a:spcPct val="100000"/>
              </a:lnSpc>
              <a:spcBef>
                <a:spcPts val="0"/>
              </a:spcBef>
              <a:spcAft>
                <a:spcPts val="2400"/>
              </a:spcAft>
            </a:pPr>
            <a:r>
              <a:rPr lang="en-US" sz="2000" b="0" i="0" dirty="0">
                <a:solidFill>
                  <a:srgbClr val="000000"/>
                </a:solidFill>
                <a:effectLst/>
                <a:latin typeface="Arial" panose="020B0604020202020204" pitchFamily="34" charset="0"/>
              </a:rPr>
              <a:t>Planning Commission also voted to </a:t>
            </a:r>
            <a:r>
              <a:rPr lang="en-US" sz="2000" b="0" i="0" u="sng" dirty="0">
                <a:solidFill>
                  <a:srgbClr val="000000"/>
                </a:solidFill>
                <a:effectLst/>
                <a:latin typeface="Arial" panose="020B0604020202020204" pitchFamily="34" charset="0"/>
              </a:rPr>
              <a:t>remove</a:t>
            </a:r>
            <a:r>
              <a:rPr lang="en-US" sz="2000" b="0" i="0" dirty="0">
                <a:solidFill>
                  <a:srgbClr val="000000"/>
                </a:solidFill>
                <a:effectLst/>
                <a:latin typeface="Arial" panose="020B0604020202020204" pitchFamily="34" charset="0"/>
              </a:rPr>
              <a:t> transit corridor overlays from the recommended Land Use Map.</a:t>
            </a:r>
          </a:p>
          <a:p>
            <a:pPr>
              <a:lnSpc>
                <a:spcPct val="100000"/>
              </a:lnSpc>
              <a:spcBef>
                <a:spcPts val="0"/>
              </a:spcBef>
              <a:spcAft>
                <a:spcPts val="2400"/>
              </a:spcAft>
            </a:pPr>
            <a:r>
              <a:rPr lang="en-US" sz="2000" dirty="0">
                <a:solidFill>
                  <a:srgbClr val="000000"/>
                </a:solidFill>
                <a:latin typeface="Arial" panose="020B0604020202020204" pitchFamily="34" charset="0"/>
              </a:rPr>
              <a:t>Planning Commission added one new policy to the element: </a:t>
            </a:r>
          </a:p>
          <a:p>
            <a:pPr lvl="1">
              <a:lnSpc>
                <a:spcPct val="100000"/>
              </a:lnSpc>
              <a:spcBef>
                <a:spcPts val="0"/>
              </a:spcBef>
              <a:spcAft>
                <a:spcPts val="2400"/>
              </a:spcAft>
              <a:buFont typeface="Courier New" panose="02070309020205020404" pitchFamily="49" charset="0"/>
              <a:buChar char="o"/>
            </a:pPr>
            <a:r>
              <a:rPr lang="en-US" sz="2000" b="0" i="1" dirty="0">
                <a:solidFill>
                  <a:srgbClr val="000000"/>
                </a:solidFill>
                <a:effectLst/>
                <a:latin typeface="Arial" panose="020B0604020202020204" pitchFamily="34" charset="0"/>
              </a:rPr>
              <a:t>Policy LU-2.#: Expand access to housing by growing Kirkland's regional growth centers and neighborhood commercial centers, areas that have potential to be 10-minute neighborhoods, and areas within a 0.5 mile walk of full-service grocery stores.</a:t>
            </a:r>
            <a:endParaRPr lang="en-US" sz="2000" b="0" i="0" dirty="0">
              <a:solidFill>
                <a:srgbClr val="000000"/>
              </a:solidFill>
              <a:effectLst/>
              <a:latin typeface="Arial" panose="020B0604020202020204" pitchFamily="34" charset="0"/>
            </a:endParaRPr>
          </a:p>
          <a:p>
            <a:pPr>
              <a:lnSpc>
                <a:spcPct val="100000"/>
              </a:lnSpc>
              <a:spcBef>
                <a:spcPts val="0"/>
              </a:spcBef>
              <a:spcAft>
                <a:spcPts val="2400"/>
              </a:spcAft>
            </a:pPr>
            <a:endParaRPr lang="en-US" sz="3200" dirty="0">
              <a:effectLst/>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60451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0"/>
            <a:ext cx="12192000" cy="6858000"/>
          </a:xfrm>
          <a:prstGeom prst="rect">
            <a:avLst/>
          </a:prstGeom>
        </p:spPr>
      </p:pic>
      <p:pic>
        <p:nvPicPr>
          <p:cNvPr id="2" name="Picture 1" descr="This map of Kirkland, WA shows the growth areas that comprise the Focused Growth Action Alternative.">
            <a:extLst>
              <a:ext uri="{FF2B5EF4-FFF2-40B4-BE49-F238E27FC236}">
                <a16:creationId xmlns:a16="http://schemas.microsoft.com/office/drawing/2014/main" id="{175DAAD7-B270-FAAB-ED12-595212088E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033" t="23265" r="-2"/>
          <a:stretch/>
        </p:blipFill>
        <p:spPr>
          <a:xfrm>
            <a:off x="7335012" y="0"/>
            <a:ext cx="4856987" cy="6858000"/>
          </a:xfrm>
          <a:prstGeom prst="rect">
            <a:avLst/>
          </a:prstGeom>
        </p:spPr>
      </p:pic>
      <p:sp>
        <p:nvSpPr>
          <p:cNvPr id="5" name="Title 1">
            <a:extLst>
              <a:ext uri="{FF2B5EF4-FFF2-40B4-BE49-F238E27FC236}">
                <a16:creationId xmlns:a16="http://schemas.microsoft.com/office/drawing/2014/main" id="{1D34532C-A5E8-FED2-4E5E-713ACF8384A2}"/>
              </a:ext>
            </a:extLst>
          </p:cNvPr>
          <p:cNvSpPr>
            <a:spLocks noGrp="1"/>
          </p:cNvSpPr>
          <p:nvPr>
            <p:ph type="title"/>
          </p:nvPr>
        </p:nvSpPr>
        <p:spPr>
          <a:xfrm>
            <a:off x="29522" y="553080"/>
            <a:ext cx="7305489" cy="578603"/>
          </a:xfrm>
        </p:spPr>
        <p:txBody>
          <a:bodyPr>
            <a:noAutofit/>
          </a:bodyPr>
          <a:lstStyle/>
          <a:p>
            <a:r>
              <a:rPr lang="en-US" sz="3200" b="1" dirty="0">
                <a:latin typeface="Arial" panose="020B0604020202020204" pitchFamily="34" charset="0"/>
                <a:cs typeface="Arial" panose="020B0604020202020204" pitchFamily="34" charset="0"/>
              </a:rPr>
              <a:t>Analyzed Frequent Transit Corridors</a:t>
            </a:r>
          </a:p>
        </p:txBody>
      </p:sp>
      <p:graphicFrame>
        <p:nvGraphicFramePr>
          <p:cNvPr id="6" name="Table 5">
            <a:extLst>
              <a:ext uri="{FF2B5EF4-FFF2-40B4-BE49-F238E27FC236}">
                <a16:creationId xmlns:a16="http://schemas.microsoft.com/office/drawing/2014/main" id="{FB0B25FC-7F4A-7E0C-E0C4-86A9A2D9C62F}"/>
              </a:ext>
            </a:extLst>
          </p:cNvPr>
          <p:cNvGraphicFramePr>
            <a:graphicFrameLocks noGrp="1"/>
          </p:cNvGraphicFramePr>
          <p:nvPr>
            <p:extLst>
              <p:ext uri="{D42A27DB-BD31-4B8C-83A1-F6EECF244321}">
                <p14:modId xmlns:p14="http://schemas.microsoft.com/office/powerpoint/2010/main" val="507810853"/>
              </p:ext>
            </p:extLst>
          </p:nvPr>
        </p:nvGraphicFramePr>
        <p:xfrm>
          <a:off x="111660" y="2041476"/>
          <a:ext cx="7142987" cy="4244683"/>
        </p:xfrm>
        <a:graphic>
          <a:graphicData uri="http://schemas.openxmlformats.org/drawingml/2006/table">
            <a:tbl>
              <a:tblPr firstRow="1" firstCol="1" bandRow="1">
                <a:tableStyleId>{BC89EF96-8CEA-46FF-86C4-4CE0E7609802}</a:tableStyleId>
              </a:tblPr>
              <a:tblGrid>
                <a:gridCol w="488340">
                  <a:extLst>
                    <a:ext uri="{9D8B030D-6E8A-4147-A177-3AD203B41FA5}">
                      <a16:colId xmlns:a16="http://schemas.microsoft.com/office/drawing/2014/main" val="1624468362"/>
                    </a:ext>
                  </a:extLst>
                </a:gridCol>
                <a:gridCol w="6654647">
                  <a:extLst>
                    <a:ext uri="{9D8B030D-6E8A-4147-A177-3AD203B41FA5}">
                      <a16:colId xmlns:a16="http://schemas.microsoft.com/office/drawing/2014/main" val="1638396009"/>
                    </a:ext>
                  </a:extLst>
                </a:gridCol>
              </a:tblGrid>
              <a:tr h="285829">
                <a:tc>
                  <a:txBody>
                    <a:bodyPr/>
                    <a:lstStyle/>
                    <a:p>
                      <a:pPr marL="0" marR="0" algn="ctr">
                        <a:spcBef>
                          <a:spcPts val="300"/>
                        </a:spcBef>
                        <a:spcAft>
                          <a:spcPts val="300"/>
                        </a:spcAft>
                      </a:pPr>
                      <a:r>
                        <a:rPr lang="en-US" sz="2200" b="1" dirty="0">
                          <a:solidFill>
                            <a:schemeClr val="tx1"/>
                          </a:solidFill>
                          <a:effectLst/>
                          <a:latin typeface="+mn-lt"/>
                          <a:ea typeface="Tahoma" panose="020B0604030504040204" pitchFamily="34" charset="0"/>
                          <a:cs typeface="Arial" panose="020B0604020202020204" pitchFamily="34" charset="0"/>
                        </a:rPr>
                        <a:t>1</a:t>
                      </a:r>
                    </a:p>
                  </a:txBody>
                  <a:tcPr marL="68580" marR="68580" marT="0" marB="0" anchor="ctr">
                    <a:solidFill>
                      <a:schemeClr val="bg1"/>
                    </a:solidFill>
                  </a:tcPr>
                </a:tc>
                <a:tc>
                  <a:txBody>
                    <a:bodyPr/>
                    <a:lstStyle/>
                    <a:p>
                      <a:pPr marL="0" marR="0">
                        <a:spcBef>
                          <a:spcPts val="300"/>
                        </a:spcBef>
                        <a:spcAft>
                          <a:spcPts val="300"/>
                        </a:spcAft>
                      </a:pPr>
                      <a:r>
                        <a:rPr lang="en-US" sz="2200" b="0" dirty="0">
                          <a:solidFill>
                            <a:schemeClr val="tx1"/>
                          </a:solidFill>
                          <a:effectLst/>
                        </a:rPr>
                        <a:t>100th Ave NE to Totem Lake Transit Center (NE124th St/NE 128th St)</a:t>
                      </a:r>
                      <a:endParaRPr lang="en-US" sz="2200" b="0" dirty="0">
                        <a:solidFill>
                          <a:schemeClr val="tx1"/>
                        </a:solidFill>
                        <a:effectLst/>
                        <a:latin typeface="+mn-lt"/>
                        <a:ea typeface="Tahoma" panose="020B060403050404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4085597416"/>
                  </a:ext>
                </a:extLst>
              </a:tr>
              <a:tr h="556603">
                <a:tc>
                  <a:txBody>
                    <a:bodyPr/>
                    <a:lstStyle/>
                    <a:p>
                      <a:pPr marL="0" marR="0" algn="ctr">
                        <a:spcBef>
                          <a:spcPts val="300"/>
                        </a:spcBef>
                        <a:spcAft>
                          <a:spcPts val="300"/>
                        </a:spcAft>
                      </a:pPr>
                      <a:r>
                        <a:rPr lang="en-US" sz="2200" b="1" dirty="0">
                          <a:solidFill>
                            <a:schemeClr val="tx1"/>
                          </a:solidFill>
                          <a:effectLst/>
                          <a:latin typeface="+mn-lt"/>
                          <a:ea typeface="Tahoma" panose="020B0604030504040204" pitchFamily="34" charset="0"/>
                          <a:cs typeface="Arial" panose="020B0604020202020204" pitchFamily="34" charset="0"/>
                        </a:rPr>
                        <a:t>2</a:t>
                      </a:r>
                    </a:p>
                  </a:txBody>
                  <a:tcPr marL="68580" marR="68580" marT="0" marB="0" anchor="ctr">
                    <a:solidFill>
                      <a:schemeClr val="bg1"/>
                    </a:solidFill>
                  </a:tcPr>
                </a:tc>
                <a:tc>
                  <a:txBody>
                    <a:bodyPr/>
                    <a:lstStyle/>
                    <a:p>
                      <a:pPr marL="0" marR="0">
                        <a:spcBef>
                          <a:spcPts val="300"/>
                        </a:spcBef>
                        <a:spcAft>
                          <a:spcPts val="300"/>
                        </a:spcAft>
                      </a:pPr>
                      <a:r>
                        <a:rPr lang="en-US" sz="2200" b="0" dirty="0">
                          <a:solidFill>
                            <a:schemeClr val="tx1"/>
                          </a:solidFill>
                          <a:effectLst/>
                        </a:rPr>
                        <a:t>6th St S to 132nd Ave NE (NE 68th St/NE 70th Pl)</a:t>
                      </a:r>
                      <a:endParaRPr lang="en-US" sz="2200" b="0" dirty="0">
                        <a:solidFill>
                          <a:schemeClr val="tx1"/>
                        </a:solidFill>
                        <a:effectLst/>
                        <a:latin typeface="+mn-lt"/>
                        <a:ea typeface="Tahoma" panose="020B060403050404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922716637"/>
                  </a:ext>
                </a:extLst>
              </a:tr>
              <a:tr h="295464">
                <a:tc>
                  <a:txBody>
                    <a:bodyPr/>
                    <a:lstStyle/>
                    <a:p>
                      <a:pPr marL="0" marR="0" algn="ctr">
                        <a:spcBef>
                          <a:spcPts val="300"/>
                        </a:spcBef>
                        <a:spcAft>
                          <a:spcPts val="300"/>
                        </a:spcAft>
                      </a:pPr>
                      <a:r>
                        <a:rPr lang="en-US" sz="2200" b="1" dirty="0">
                          <a:solidFill>
                            <a:schemeClr val="tx1"/>
                          </a:solidFill>
                          <a:effectLst/>
                          <a:latin typeface="+mn-lt"/>
                          <a:ea typeface="Tahoma" panose="020B0604030504040204" pitchFamily="34" charset="0"/>
                          <a:cs typeface="Arial" panose="020B0604020202020204" pitchFamily="34" charset="0"/>
                        </a:rPr>
                        <a:t>3</a:t>
                      </a:r>
                    </a:p>
                  </a:txBody>
                  <a:tcPr marL="68580" marR="68580" marT="0" marB="0" anchor="ctr">
                    <a:solidFill>
                      <a:schemeClr val="bg1"/>
                    </a:solidFill>
                  </a:tcPr>
                </a:tc>
                <a:tc>
                  <a:txBody>
                    <a:bodyPr/>
                    <a:lstStyle/>
                    <a:p>
                      <a:pPr marL="0" marR="0">
                        <a:spcBef>
                          <a:spcPts val="300"/>
                        </a:spcBef>
                        <a:spcAft>
                          <a:spcPts val="300"/>
                        </a:spcAft>
                      </a:pPr>
                      <a:r>
                        <a:rPr lang="en-US" sz="2200" b="0" dirty="0">
                          <a:solidFill>
                            <a:schemeClr val="tx1"/>
                          </a:solidFill>
                          <a:effectLst/>
                        </a:rPr>
                        <a:t>Downtown Transit Center to 132nd Ave NE (Central Way/NE 85th St)</a:t>
                      </a:r>
                      <a:endParaRPr lang="en-US" sz="2200" b="0" dirty="0">
                        <a:solidFill>
                          <a:schemeClr val="tx1"/>
                        </a:solidFill>
                        <a:effectLst/>
                        <a:latin typeface="+mn-lt"/>
                        <a:ea typeface="Tahoma" panose="020B060403050404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285929676"/>
                  </a:ext>
                </a:extLst>
              </a:tr>
              <a:tr h="295464">
                <a:tc>
                  <a:txBody>
                    <a:bodyPr/>
                    <a:lstStyle/>
                    <a:p>
                      <a:pPr marL="0" marR="0" algn="ctr">
                        <a:spcBef>
                          <a:spcPts val="300"/>
                        </a:spcBef>
                        <a:spcAft>
                          <a:spcPts val="300"/>
                        </a:spcAft>
                      </a:pPr>
                      <a:r>
                        <a:rPr lang="en-US" sz="2200" b="1" dirty="0">
                          <a:solidFill>
                            <a:schemeClr val="tx1"/>
                          </a:solidFill>
                          <a:effectLst/>
                          <a:latin typeface="+mn-lt"/>
                          <a:ea typeface="Tahoma" panose="020B0604030504040204" pitchFamily="34" charset="0"/>
                          <a:cs typeface="Arial" panose="020B0604020202020204" pitchFamily="34" charset="0"/>
                        </a:rPr>
                        <a:t>4</a:t>
                      </a:r>
                    </a:p>
                  </a:txBody>
                  <a:tcPr marL="68580" marR="68580" marT="0" marB="0" anchor="ctr">
                    <a:solidFill>
                      <a:schemeClr val="bg1"/>
                    </a:solidFill>
                  </a:tcPr>
                </a:tc>
                <a:tc>
                  <a:txBody>
                    <a:bodyPr/>
                    <a:lstStyle/>
                    <a:p>
                      <a:pPr marL="0" marR="0">
                        <a:spcBef>
                          <a:spcPts val="300"/>
                        </a:spcBef>
                        <a:spcAft>
                          <a:spcPts val="300"/>
                        </a:spcAft>
                      </a:pPr>
                      <a:r>
                        <a:rPr lang="en-US" sz="2200" b="0" dirty="0">
                          <a:solidFill>
                            <a:schemeClr val="tx1"/>
                          </a:solidFill>
                          <a:effectLst/>
                        </a:rPr>
                        <a:t>Downtown Transit Center to 100th Ave NE (Market St)</a:t>
                      </a:r>
                      <a:endParaRPr lang="en-US" sz="2200" b="0" dirty="0">
                        <a:solidFill>
                          <a:schemeClr val="tx1"/>
                        </a:solidFill>
                        <a:effectLst/>
                        <a:latin typeface="+mn-lt"/>
                        <a:ea typeface="Tahoma" panose="020B060403050404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560704295"/>
                  </a:ext>
                </a:extLst>
              </a:tr>
              <a:tr h="323164">
                <a:tc>
                  <a:txBody>
                    <a:bodyPr/>
                    <a:lstStyle/>
                    <a:p>
                      <a:pPr marL="0" marR="0" algn="ctr">
                        <a:spcBef>
                          <a:spcPts val="300"/>
                        </a:spcBef>
                        <a:spcAft>
                          <a:spcPts val="300"/>
                        </a:spcAft>
                      </a:pPr>
                      <a:r>
                        <a:rPr lang="en-US" sz="2200" b="1" dirty="0">
                          <a:solidFill>
                            <a:schemeClr val="tx1"/>
                          </a:solidFill>
                          <a:effectLst/>
                          <a:latin typeface="+mn-lt"/>
                          <a:ea typeface="Tahoma" panose="020B0604030504040204" pitchFamily="34" charset="0"/>
                          <a:cs typeface="Arial" panose="020B0604020202020204" pitchFamily="34" charset="0"/>
                        </a:rPr>
                        <a:t>5</a:t>
                      </a:r>
                    </a:p>
                  </a:txBody>
                  <a:tcPr marL="68580" marR="68580" marT="0" marB="0" anchor="ctr">
                    <a:solidFill>
                      <a:schemeClr val="bg1"/>
                    </a:solidFill>
                  </a:tcPr>
                </a:tc>
                <a:tc>
                  <a:txBody>
                    <a:bodyPr/>
                    <a:lstStyle/>
                    <a:p>
                      <a:pPr marL="0" marR="0">
                        <a:spcBef>
                          <a:spcPts val="300"/>
                        </a:spcBef>
                        <a:spcAft>
                          <a:spcPts val="300"/>
                        </a:spcAft>
                      </a:pPr>
                      <a:r>
                        <a:rPr lang="en-US" sz="2200" b="0" dirty="0">
                          <a:solidFill>
                            <a:schemeClr val="tx1"/>
                          </a:solidFill>
                          <a:effectLst/>
                        </a:rPr>
                        <a:t>Downtown Transit Center to S Kirkland Park &amp; Ride (NE108th Ave NE/6th St/98th</a:t>
                      </a:r>
                      <a:r>
                        <a:rPr lang="en-US" sz="2200" b="0" baseline="30000" dirty="0">
                          <a:solidFill>
                            <a:schemeClr val="tx1"/>
                          </a:solidFill>
                          <a:effectLst/>
                        </a:rPr>
                        <a:t> </a:t>
                      </a:r>
                      <a:r>
                        <a:rPr lang="en-US" sz="2200" b="0" dirty="0">
                          <a:solidFill>
                            <a:schemeClr val="tx1"/>
                          </a:solidFill>
                          <a:effectLst/>
                        </a:rPr>
                        <a:t>Ave NE)</a:t>
                      </a:r>
                      <a:endParaRPr lang="en-US" sz="2200" b="0" dirty="0">
                        <a:solidFill>
                          <a:schemeClr val="tx1"/>
                        </a:solidFill>
                        <a:effectLst/>
                        <a:latin typeface="+mn-lt"/>
                        <a:ea typeface="Tahoma" panose="020B060403050404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173233505"/>
                  </a:ext>
                </a:extLst>
              </a:tr>
              <a:tr h="306544">
                <a:tc>
                  <a:txBody>
                    <a:bodyPr/>
                    <a:lstStyle/>
                    <a:p>
                      <a:pPr marL="0" marR="0" algn="ctr">
                        <a:spcBef>
                          <a:spcPts val="300"/>
                        </a:spcBef>
                        <a:spcAft>
                          <a:spcPts val="300"/>
                        </a:spcAft>
                      </a:pPr>
                      <a:r>
                        <a:rPr lang="en-US" sz="2200" b="1" dirty="0">
                          <a:solidFill>
                            <a:schemeClr val="tx1"/>
                          </a:solidFill>
                          <a:effectLst/>
                          <a:latin typeface="+mn-lt"/>
                          <a:ea typeface="Tahoma" panose="020B0604030504040204" pitchFamily="34" charset="0"/>
                          <a:cs typeface="Arial" panose="020B0604020202020204" pitchFamily="34" charset="0"/>
                        </a:rPr>
                        <a:t>6</a:t>
                      </a:r>
                    </a:p>
                  </a:txBody>
                  <a:tcPr marL="68580" marR="68580" marT="0" marB="0" anchor="ctr">
                    <a:solidFill>
                      <a:schemeClr val="bg1"/>
                    </a:solidFill>
                  </a:tcPr>
                </a:tc>
                <a:tc>
                  <a:txBody>
                    <a:bodyPr/>
                    <a:lstStyle/>
                    <a:p>
                      <a:pPr marL="0" marR="0">
                        <a:spcBef>
                          <a:spcPts val="300"/>
                        </a:spcBef>
                        <a:spcAft>
                          <a:spcPts val="300"/>
                        </a:spcAft>
                      </a:pPr>
                      <a:r>
                        <a:rPr lang="en-US" sz="2200" b="0" dirty="0">
                          <a:solidFill>
                            <a:schemeClr val="tx1"/>
                          </a:solidFill>
                          <a:effectLst/>
                        </a:rPr>
                        <a:t>Downtown Transit Center to S Kirkland Park and Ride (Lakeview Dr/Lake Washington Blvd NE)</a:t>
                      </a:r>
                      <a:endParaRPr lang="en-US" sz="2200" b="0" dirty="0">
                        <a:solidFill>
                          <a:schemeClr val="tx1"/>
                        </a:solidFill>
                        <a:effectLst/>
                        <a:latin typeface="+mn-lt"/>
                        <a:ea typeface="Tahoma" panose="020B060403050404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112356347"/>
                  </a:ext>
                </a:extLst>
              </a:tr>
              <a:tr h="358909">
                <a:tc>
                  <a:txBody>
                    <a:bodyPr/>
                    <a:lstStyle/>
                    <a:p>
                      <a:pPr marL="0" marR="0" algn="ctr">
                        <a:spcBef>
                          <a:spcPts val="300"/>
                        </a:spcBef>
                        <a:spcAft>
                          <a:spcPts val="300"/>
                        </a:spcAft>
                      </a:pPr>
                      <a:r>
                        <a:rPr lang="en-US" sz="2200" b="1" dirty="0">
                          <a:solidFill>
                            <a:schemeClr val="tx1"/>
                          </a:solidFill>
                          <a:effectLst/>
                          <a:latin typeface="+mn-lt"/>
                          <a:ea typeface="Tahoma" panose="020B0604030504040204" pitchFamily="34" charset="0"/>
                          <a:cs typeface="Arial" panose="020B0604020202020204" pitchFamily="34" charset="0"/>
                        </a:rPr>
                        <a:t>7</a:t>
                      </a:r>
                    </a:p>
                  </a:txBody>
                  <a:tcPr marL="68580" marR="68580" marT="0" marB="0" anchor="ctr">
                    <a:solidFill>
                      <a:schemeClr val="bg1"/>
                    </a:solidFill>
                  </a:tcPr>
                </a:tc>
                <a:tc>
                  <a:txBody>
                    <a:bodyPr/>
                    <a:lstStyle/>
                    <a:p>
                      <a:pPr marL="0" marR="0">
                        <a:spcBef>
                          <a:spcPts val="300"/>
                        </a:spcBef>
                        <a:spcAft>
                          <a:spcPts val="300"/>
                        </a:spcAft>
                      </a:pPr>
                      <a:r>
                        <a:rPr lang="en-US" sz="2200" b="0" dirty="0">
                          <a:solidFill>
                            <a:schemeClr val="tx1"/>
                          </a:solidFill>
                          <a:effectLst/>
                        </a:rPr>
                        <a:t>NE 85th St to Totem Lake Transit Center (124th Ave NE/Totem Lake Blvd)</a:t>
                      </a:r>
                      <a:endParaRPr lang="en-US" sz="2200" b="0" dirty="0">
                        <a:solidFill>
                          <a:schemeClr val="tx1"/>
                        </a:solidFill>
                        <a:effectLst/>
                        <a:latin typeface="+mn-lt"/>
                        <a:ea typeface="Tahoma" panose="020B060403050404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012287133"/>
                  </a:ext>
                </a:extLst>
              </a:tr>
            </a:tbl>
          </a:graphicData>
        </a:graphic>
      </p:graphicFrame>
      <p:sp>
        <p:nvSpPr>
          <p:cNvPr id="7" name="TextBox 6">
            <a:extLst>
              <a:ext uri="{FF2B5EF4-FFF2-40B4-BE49-F238E27FC236}">
                <a16:creationId xmlns:a16="http://schemas.microsoft.com/office/drawing/2014/main" id="{27516785-288D-F664-625A-644875C3345D}"/>
              </a:ext>
            </a:extLst>
          </p:cNvPr>
          <p:cNvSpPr txBox="1"/>
          <p:nvPr/>
        </p:nvSpPr>
        <p:spPr>
          <a:xfrm>
            <a:off x="8674395" y="438780"/>
            <a:ext cx="357963" cy="400110"/>
          </a:xfrm>
          <a:prstGeom prst="rect">
            <a:avLst/>
          </a:prstGeom>
          <a:no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1</a:t>
            </a:r>
          </a:p>
        </p:txBody>
      </p:sp>
      <p:sp>
        <p:nvSpPr>
          <p:cNvPr id="8" name="TextBox 7">
            <a:extLst>
              <a:ext uri="{FF2B5EF4-FFF2-40B4-BE49-F238E27FC236}">
                <a16:creationId xmlns:a16="http://schemas.microsoft.com/office/drawing/2014/main" id="{CC05A4DE-FAE1-9627-2948-CFD1C65436BC}"/>
              </a:ext>
            </a:extLst>
          </p:cNvPr>
          <p:cNvSpPr txBox="1"/>
          <p:nvPr/>
        </p:nvSpPr>
        <p:spPr>
          <a:xfrm>
            <a:off x="7750285" y="2175575"/>
            <a:ext cx="357963" cy="400110"/>
          </a:xfrm>
          <a:prstGeom prst="rect">
            <a:avLst/>
          </a:prstGeom>
          <a:no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4</a:t>
            </a:r>
          </a:p>
        </p:txBody>
      </p:sp>
      <p:sp>
        <p:nvSpPr>
          <p:cNvPr id="9" name="TextBox 8">
            <a:extLst>
              <a:ext uri="{FF2B5EF4-FFF2-40B4-BE49-F238E27FC236}">
                <a16:creationId xmlns:a16="http://schemas.microsoft.com/office/drawing/2014/main" id="{E909FCA1-594A-E868-F3D7-06F3BC3AB687}"/>
              </a:ext>
            </a:extLst>
          </p:cNvPr>
          <p:cNvSpPr txBox="1"/>
          <p:nvPr/>
        </p:nvSpPr>
        <p:spPr>
          <a:xfrm>
            <a:off x="9796130" y="1975520"/>
            <a:ext cx="357963" cy="400110"/>
          </a:xfrm>
          <a:prstGeom prst="rect">
            <a:avLst/>
          </a:prstGeom>
          <a:no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7</a:t>
            </a:r>
          </a:p>
        </p:txBody>
      </p:sp>
      <p:sp>
        <p:nvSpPr>
          <p:cNvPr id="10" name="TextBox 9">
            <a:extLst>
              <a:ext uri="{FF2B5EF4-FFF2-40B4-BE49-F238E27FC236}">
                <a16:creationId xmlns:a16="http://schemas.microsoft.com/office/drawing/2014/main" id="{8B1F2BE3-C075-A6C6-E6D2-4378EA18697D}"/>
              </a:ext>
            </a:extLst>
          </p:cNvPr>
          <p:cNvSpPr txBox="1"/>
          <p:nvPr/>
        </p:nvSpPr>
        <p:spPr>
          <a:xfrm>
            <a:off x="9449224" y="3310456"/>
            <a:ext cx="357963" cy="400110"/>
          </a:xfrm>
          <a:prstGeom prst="rect">
            <a:avLst/>
          </a:prstGeom>
          <a:no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3</a:t>
            </a:r>
          </a:p>
        </p:txBody>
      </p:sp>
      <p:sp>
        <p:nvSpPr>
          <p:cNvPr id="11" name="TextBox 10">
            <a:extLst>
              <a:ext uri="{FF2B5EF4-FFF2-40B4-BE49-F238E27FC236}">
                <a16:creationId xmlns:a16="http://schemas.microsoft.com/office/drawing/2014/main" id="{48C83F59-1EA5-2DF8-EA7E-938763845143}"/>
              </a:ext>
            </a:extLst>
          </p:cNvPr>
          <p:cNvSpPr txBox="1"/>
          <p:nvPr/>
        </p:nvSpPr>
        <p:spPr>
          <a:xfrm>
            <a:off x="9628205" y="4282316"/>
            <a:ext cx="357963" cy="400110"/>
          </a:xfrm>
          <a:prstGeom prst="rect">
            <a:avLst/>
          </a:prstGeom>
          <a:no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2</a:t>
            </a:r>
          </a:p>
        </p:txBody>
      </p:sp>
      <p:sp>
        <p:nvSpPr>
          <p:cNvPr id="12" name="TextBox 11">
            <a:extLst>
              <a:ext uri="{FF2B5EF4-FFF2-40B4-BE49-F238E27FC236}">
                <a16:creationId xmlns:a16="http://schemas.microsoft.com/office/drawing/2014/main" id="{B7656FB6-E6F2-958D-C484-7C04901D4C99}"/>
              </a:ext>
            </a:extLst>
          </p:cNvPr>
          <p:cNvSpPr txBox="1"/>
          <p:nvPr/>
        </p:nvSpPr>
        <p:spPr>
          <a:xfrm>
            <a:off x="8495414" y="5081221"/>
            <a:ext cx="357963" cy="400110"/>
          </a:xfrm>
          <a:prstGeom prst="rect">
            <a:avLst/>
          </a:prstGeom>
          <a:no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5</a:t>
            </a:r>
          </a:p>
        </p:txBody>
      </p:sp>
      <p:sp>
        <p:nvSpPr>
          <p:cNvPr id="13" name="TextBox 12">
            <a:extLst>
              <a:ext uri="{FF2B5EF4-FFF2-40B4-BE49-F238E27FC236}">
                <a16:creationId xmlns:a16="http://schemas.microsoft.com/office/drawing/2014/main" id="{C6553E44-9B10-9114-5243-2B468D612A6E}"/>
              </a:ext>
            </a:extLst>
          </p:cNvPr>
          <p:cNvSpPr txBox="1"/>
          <p:nvPr/>
        </p:nvSpPr>
        <p:spPr>
          <a:xfrm>
            <a:off x="8022265" y="4481805"/>
            <a:ext cx="357963" cy="400110"/>
          </a:xfrm>
          <a:prstGeom prst="rect">
            <a:avLst/>
          </a:prstGeom>
          <a:no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6</a:t>
            </a:r>
          </a:p>
        </p:txBody>
      </p:sp>
      <p:sp>
        <p:nvSpPr>
          <p:cNvPr id="15" name="TextBox 14">
            <a:extLst>
              <a:ext uri="{FF2B5EF4-FFF2-40B4-BE49-F238E27FC236}">
                <a16:creationId xmlns:a16="http://schemas.microsoft.com/office/drawing/2014/main" id="{099A4126-ECB5-176B-F997-D9C1B6229C95}"/>
              </a:ext>
            </a:extLst>
          </p:cNvPr>
          <p:cNvSpPr txBox="1"/>
          <p:nvPr/>
        </p:nvSpPr>
        <p:spPr>
          <a:xfrm>
            <a:off x="385036" y="1048271"/>
            <a:ext cx="6979497" cy="923330"/>
          </a:xfrm>
          <a:prstGeom prst="rect">
            <a:avLst/>
          </a:prstGeom>
          <a:noFill/>
        </p:spPr>
        <p:txBody>
          <a:bodyPr wrap="square" rtlCol="0">
            <a:spAutoFit/>
          </a:bodyPr>
          <a:lstStyle/>
          <a:p>
            <a:pPr marL="285750" indent="-285750">
              <a:buFont typeface="Arial" panose="020B0604020202020204" pitchFamily="34" charset="0"/>
              <a:buChar char="•"/>
            </a:pPr>
            <a:r>
              <a:rPr lang="en-US" dirty="0"/>
              <a:t>Provide “high-bookend” for analysis in Supplemental Environmental Impact Statement (SEIS)</a:t>
            </a:r>
          </a:p>
          <a:p>
            <a:pPr marL="285750" indent="-285750">
              <a:buFont typeface="Arial" panose="020B0604020202020204" pitchFamily="34" charset="0"/>
              <a:buChar char="•"/>
            </a:pPr>
            <a:r>
              <a:rPr lang="en-US" dirty="0"/>
              <a:t>¼ mile buffer</a:t>
            </a:r>
          </a:p>
        </p:txBody>
      </p:sp>
      <p:sp>
        <p:nvSpPr>
          <p:cNvPr id="3" name="Slide Number Placeholder 2">
            <a:extLst>
              <a:ext uri="{FF2B5EF4-FFF2-40B4-BE49-F238E27FC236}">
                <a16:creationId xmlns:a16="http://schemas.microsoft.com/office/drawing/2014/main" id="{64EF36DE-DD70-FFD3-8232-571DAF50751E}"/>
              </a:ext>
            </a:extLst>
          </p:cNvPr>
          <p:cNvSpPr>
            <a:spLocks noGrp="1"/>
          </p:cNvSpPr>
          <p:nvPr>
            <p:ph type="sldNum" sz="quarter" idx="12"/>
          </p:nvPr>
        </p:nvSpPr>
        <p:spPr>
          <a:xfrm>
            <a:off x="9448799" y="6492875"/>
            <a:ext cx="2743200" cy="365125"/>
          </a:xfrm>
        </p:spPr>
        <p:txBody>
          <a:bodyPr vert="horz" lIns="91440" tIns="45720" rIns="91440" bIns="45720" rtlCol="0" anchor="ctr"/>
          <a:lstStyle/>
          <a:p>
            <a:fld id="{31EF80A3-586B-0241-AB39-D244B6E3EBB9}" type="slidenum">
              <a:rPr lang="en-US" sz="1600" b="1">
                <a:solidFill>
                  <a:schemeClr val="accent6">
                    <a:lumMod val="50000"/>
                  </a:schemeClr>
                </a:solidFill>
              </a:rPr>
              <a:pPr/>
              <a:t>14</a:t>
            </a:fld>
            <a:endParaRPr lang="en-US" sz="1600" b="1" dirty="0">
              <a:solidFill>
                <a:schemeClr val="accent6">
                  <a:lumMod val="50000"/>
                </a:schemeClr>
              </a:solidFill>
            </a:endParaRPr>
          </a:p>
        </p:txBody>
      </p:sp>
    </p:spTree>
    <p:extLst>
      <p:ext uri="{BB962C8B-B14F-4D97-AF65-F5344CB8AC3E}">
        <p14:creationId xmlns:p14="http://schemas.microsoft.com/office/powerpoint/2010/main" val="88037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208547" y="518048"/>
            <a:ext cx="11668142" cy="975084"/>
          </a:xfrm>
        </p:spPr>
        <p:txBody>
          <a:bodyPr>
            <a:normAutofit fontScale="90000"/>
          </a:bodyPr>
          <a:lstStyle/>
          <a:p>
            <a:r>
              <a:rPr lang="en-US" sz="3200" b="1" dirty="0">
                <a:latin typeface="Arial" panose="020B0604020202020204" pitchFamily="34" charset="0"/>
                <a:cs typeface="Arial" panose="020B0604020202020204" pitchFamily="34" charset="0"/>
              </a:rPr>
              <a:t>Draft Policy LU-2.4</a:t>
            </a:r>
            <a:r>
              <a:rPr lang="en-US" sz="3200" b="1" dirty="0">
                <a:solidFill>
                  <a:srgbClr val="FF0000"/>
                </a:solidFill>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 (last version presented at public hearing)</a:t>
            </a:r>
            <a:br>
              <a:rPr lang="en-US" sz="32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A240257-AB17-5E43-D0D4-7FF0C2BAD1A3}"/>
              </a:ext>
            </a:extLst>
          </p:cNvPr>
          <p:cNvSpPr txBox="1"/>
          <p:nvPr/>
        </p:nvSpPr>
        <p:spPr>
          <a:xfrm>
            <a:off x="261929" y="1142567"/>
            <a:ext cx="11668142" cy="5197385"/>
          </a:xfrm>
          <a:prstGeom prst="rect">
            <a:avLst/>
          </a:prstGeom>
          <a:solidFill>
            <a:srgbClr val="A1D388">
              <a:alpha val="80000"/>
            </a:srgbClr>
          </a:solidFill>
        </p:spPr>
        <p:txBody>
          <a:bodyPr wrap="square" rtlCol="0">
            <a:spAutoFit/>
          </a:bodyPr>
          <a:lstStyle/>
          <a:p>
            <a:pPr marL="0" marR="0" lvl="0" indent="0" algn="l" defTabSz="914400" rtl="0" eaLnBrk="1" fontAlgn="base" latinLnBrk="0" hangingPunct="1">
              <a:lnSpc>
                <a:spcPct val="107000"/>
              </a:lnSpc>
              <a:spcBef>
                <a:spcPts val="0"/>
              </a:spcBef>
              <a:spcAft>
                <a:spcPts val="60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Policy LU-2.4: Explore additional capacity for higher-intensity residential uses along identified frequent transit corridors once the NE 85</a:t>
            </a:r>
            <a:r>
              <a:rPr kumimoji="0" lang="en-US" sz="1800" b="0" i="1" u="none" strike="noStrike" kern="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a:t>
            </a: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St Station Area residential development has achieved a number of residential units with vested permits equal to the affordable housing pioneer provision, and ensure development regulations enable </a:t>
            </a:r>
            <a:r>
              <a:rPr kumimoji="0" lang="en-US" sz="1800" b="0" i="1" u="none" strike="noStrike" kern="1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diverse housing options and small-scale retail and commercial opportunities</a:t>
            </a: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1800" b="0" i="1" u="none" strike="noStrike" kern="1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1800" b="0" i="1" u="none" strike="noStrike" kern="100" cap="none" spc="0" normalizeH="0" baseline="0" noProof="0" dirty="0">
                <a:ln>
                  <a:noFill/>
                </a:ln>
                <a:solidFill>
                  <a:prstClr val="black"/>
                </a:solidFill>
                <a:effectLst/>
                <a:highlight>
                  <a:srgbClr val="FFFF00"/>
                </a:highlight>
                <a:uLnTx/>
                <a:uFillTx/>
                <a:latin typeface="Arial" panose="020B0604020202020204" pitchFamily="34" charset="0"/>
                <a:ea typeface="Times New Roman" panose="02020603050405020304" pitchFamily="18" charset="0"/>
                <a:cs typeface="Arial" panose="020B0604020202020204" pitchFamily="34" charset="0"/>
              </a:rPr>
              <a:t>Evaluation of this additional capacity should occur pursuant to the framework established below:</a:t>
            </a:r>
            <a:r>
              <a:rPr kumimoji="0" lang="en-US" sz="1800" b="0" i="1" u="none" strike="noStrike" kern="1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600"/>
              </a:spcAft>
              <a:buClrTx/>
              <a:buSzTx/>
              <a:buFont typeface="Symbol" panose="05050102010706020507" pitchFamily="18" charset="2"/>
              <a:buChar char=""/>
              <a:tabLst/>
              <a:defRPr/>
            </a:pPr>
            <a:r>
              <a:rPr kumimoji="0" lang="en-US" sz="1800" b="0" i="1" u="sng"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Prioritization</a:t>
            </a: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Increases to capacity near frequent transit corridors should be considered individually per transit corridor segment, and should be studied in the below priority order per discrete tasks adopted in the Planning Work Program:</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ct val="107000"/>
              </a:lnSpc>
              <a:spcBef>
                <a:spcPts val="0"/>
              </a:spcBef>
              <a:spcAft>
                <a:spcPts val="60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Tier 1 (top priority): Bus Rapid Transit lines with dedicated funding for implementation (e.g., K Line and STRIDE Line).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ct val="107000"/>
              </a:lnSpc>
              <a:spcBef>
                <a:spcPts val="0"/>
              </a:spcBef>
              <a:spcAft>
                <a:spcPts val="60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Tier 2 (secondary priority): Tier 2 capacity increases should be studied pursuant to the following priorities: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gn="l" defTabSz="914400" rtl="0" eaLnBrk="1" fontAlgn="base" latinLnBrk="0" hangingPunct="1">
              <a:lnSpc>
                <a:spcPct val="107000"/>
              </a:lnSpc>
              <a:spcBef>
                <a:spcPts val="0"/>
              </a:spcBef>
              <a:spcAft>
                <a:spcPts val="600"/>
              </a:spcAft>
              <a:buClrTx/>
              <a:buSzTx/>
              <a:buFont typeface="+mj-lt"/>
              <a:buAutoNum type="arabicPeriod"/>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Transit corridors with existing frequent service (15-minute headways or less during commute hours) that travel through or connect the City’s Regional Growth Centers.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gn="l" defTabSz="914400" rtl="0" eaLnBrk="1" fontAlgn="base" latinLnBrk="0" hangingPunct="1">
              <a:lnSpc>
                <a:spcPct val="107000"/>
              </a:lnSpc>
              <a:spcBef>
                <a:spcPts val="0"/>
              </a:spcBef>
              <a:spcAft>
                <a:spcPts val="600"/>
              </a:spcAft>
              <a:buClrTx/>
              <a:buSzTx/>
              <a:buFont typeface="+mj-lt"/>
              <a:buAutoNum type="arabicPeriod"/>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Transit corridors with existing frequent transit service that do not travel through or connect the City’s Regional Growth Centers if new transit service is funded beyond 2024 service levels.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8132D85-8F96-F760-7AFF-C3C9A4F4CBBC}"/>
              </a:ext>
            </a:extLst>
          </p:cNvPr>
          <p:cNvSpPr>
            <a:spLocks noGrp="1"/>
          </p:cNvSpPr>
          <p:nvPr>
            <p:ph type="sldNum" sz="quarter" idx="12"/>
          </p:nvPr>
        </p:nvSpPr>
        <p:spPr>
          <a:xfrm>
            <a:off x="9448800" y="6498316"/>
            <a:ext cx="2743200" cy="365125"/>
          </a:xfr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1EF80A3-586B-0241-AB39-D244B6E3EBB9}" type="slidenum">
              <a:rPr kumimoji="0" lang="en-US" sz="1600" b="1" i="0" u="none" strike="noStrike" kern="1200" cap="none" spc="0" normalizeH="0" baseline="0" noProof="0">
                <a:ln>
                  <a:noFill/>
                </a:ln>
                <a:solidFill>
                  <a:srgbClr val="70AD47">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DE37727-DC12-A7C8-CF86-7E4809D7448B}"/>
              </a:ext>
            </a:extLst>
          </p:cNvPr>
          <p:cNvSpPr txBox="1"/>
          <p:nvPr/>
        </p:nvSpPr>
        <p:spPr>
          <a:xfrm>
            <a:off x="0" y="6498316"/>
            <a:ext cx="11817626" cy="369332"/>
          </a:xfrm>
          <a:prstGeom prst="rect">
            <a:avLst/>
          </a:prstGeom>
          <a:noFill/>
        </p:spPr>
        <p:txBody>
          <a:bodyPr wrap="square" rtlCol="0">
            <a:spAutoFit/>
          </a:bodyPr>
          <a:lstStyle/>
          <a:p>
            <a:r>
              <a:rPr lang="en-US" b="1" dirty="0">
                <a:solidFill>
                  <a:srgbClr val="FF0000"/>
                </a:solidFill>
              </a:rPr>
              <a:t>*Policy not included in Planning Commission recommendation to City Council. </a:t>
            </a:r>
          </a:p>
        </p:txBody>
      </p:sp>
    </p:spTree>
    <p:extLst>
      <p:ext uri="{BB962C8B-B14F-4D97-AF65-F5344CB8AC3E}">
        <p14:creationId xmlns:p14="http://schemas.microsoft.com/office/powerpoint/2010/main" val="3155272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208547" y="518048"/>
            <a:ext cx="11668142" cy="975084"/>
          </a:xfrm>
        </p:spPr>
        <p:txBody>
          <a:bodyPr>
            <a:normAutofit/>
          </a:bodyPr>
          <a:lstStyle/>
          <a:p>
            <a:r>
              <a:rPr lang="en-US" sz="3200" b="1" dirty="0">
                <a:latin typeface="Arial" panose="020B0604020202020204" pitchFamily="34" charset="0"/>
                <a:cs typeface="Arial" panose="020B0604020202020204" pitchFamily="34" charset="0"/>
              </a:rPr>
              <a:t>Draft Policy LU-2.4</a:t>
            </a:r>
            <a:r>
              <a:rPr lang="en-US" sz="3200" b="1" dirty="0">
                <a:solidFill>
                  <a:srgbClr val="FF0000"/>
                </a:solidFill>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 (Continued)</a:t>
            </a:r>
            <a:br>
              <a:rPr lang="en-US" sz="32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A240257-AB17-5E43-D0D4-7FF0C2BAD1A3}"/>
              </a:ext>
            </a:extLst>
          </p:cNvPr>
          <p:cNvSpPr txBox="1"/>
          <p:nvPr/>
        </p:nvSpPr>
        <p:spPr>
          <a:xfrm>
            <a:off x="261929" y="1084815"/>
            <a:ext cx="11668142" cy="5415906"/>
          </a:xfrm>
          <a:prstGeom prst="rect">
            <a:avLst/>
          </a:prstGeom>
          <a:solidFill>
            <a:srgbClr val="A1D388">
              <a:alpha val="80000"/>
            </a:srgbClr>
          </a:solidFill>
        </p:spPr>
        <p:txBody>
          <a:bodyPr wrap="square" rtlCol="0">
            <a:spAutoFit/>
          </a:bodyPr>
          <a:lstStyle/>
          <a:p>
            <a:pPr marL="342900" marR="0" lvl="0" indent="-342900" algn="l" defTabSz="914400" rtl="0" eaLnBrk="1" fontAlgn="base" latinLnBrk="0" hangingPunct="1">
              <a:lnSpc>
                <a:spcPct val="107000"/>
              </a:lnSpc>
              <a:spcBef>
                <a:spcPts val="0"/>
              </a:spcBef>
              <a:spcAft>
                <a:spcPts val="600"/>
              </a:spcAft>
              <a:buClrTx/>
              <a:buSzTx/>
              <a:buFont typeface="Symbol" panose="05050102010706020507" pitchFamily="18" charset="2"/>
              <a:buChar char=""/>
              <a:tabLst/>
              <a:defRPr/>
            </a:pPr>
            <a:r>
              <a:rPr kumimoji="0" lang="en-US" sz="1400" b="0" i="1" u="sng"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Public Process</a:t>
            </a:r>
            <a:r>
              <a:rPr kumimoji="0" lang="en-US" sz="14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Evaluating additional capacity pursuant to Policy LU-2.4 would be conducted pursuant to the provisions of Process IV described in Chapter 160 of the Kirkland Zoning Code (i.e., ultimate decision by City Council based on a Planning Commission recommendation) and would take the form of Zoning Code/Map amendments. The process would involve the following steps:</a:t>
            </a:r>
            <a:endParaRPr kumimoji="0" lang="en-US" sz="1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0000"/>
              </a:lnSpc>
              <a:spcBef>
                <a:spcPts val="0"/>
              </a:spcBef>
              <a:spcAft>
                <a:spcPts val="600"/>
              </a:spcAft>
              <a:buClrTx/>
              <a:buSzTx/>
              <a:buFont typeface="+mj-lt"/>
              <a:buAutoNum type="arabicPeriod"/>
              <a:tabLst/>
              <a:defRPr/>
            </a:pPr>
            <a:r>
              <a:rPr kumimoji="0" lang="en-US" sz="14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process will be initiated through the inclusion into the Planning Work Program of study of one or more transit corridors for increased capacity. The Planning Work Program extends over three years and is approved annually by the City Council based on a Planning Commission recommendation.</a:t>
            </a:r>
            <a:endParaRPr kumimoji="0" lang="en-US" sz="1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0000"/>
              </a:lnSpc>
              <a:spcBef>
                <a:spcPts val="0"/>
              </a:spcBef>
              <a:spcAft>
                <a:spcPts val="600"/>
              </a:spcAft>
              <a:buClrTx/>
              <a:buSzTx/>
              <a:buFont typeface="+mj-lt"/>
              <a:buAutoNum type="arabicPeriod"/>
              <a:tabLst/>
              <a:defRPr/>
            </a:pPr>
            <a:r>
              <a:rPr kumimoji="0" lang="en-US" sz="14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Conduct environmental review pursuant to the State Environmental Policy Act (SEPA) analyzing the specific environmental effects of each proposal. While the Supplemental SEIS prepared for the Comprehensive Plan will be the foundation for the environmental review, supplemental environmental review will be conducted to evaluate potential environmental impacts at the corridor scale – including impacts on transportation infrastructure, public services, schools, and utilities. </a:t>
            </a:r>
            <a:r>
              <a:rPr kumimoji="0" lang="en-US" sz="1400" b="0" i="1" u="none" strike="noStrike" kern="0" cap="none" spc="0" normalizeH="0" baseline="0" noProof="0" dirty="0">
                <a:ln>
                  <a:noFill/>
                </a:ln>
                <a:solidFill>
                  <a:prstClr val="black"/>
                </a:solidFill>
                <a:effectLst/>
                <a:highlight>
                  <a:srgbClr val="FFFF00"/>
                </a:highlight>
                <a:uLnTx/>
                <a:uFillTx/>
                <a:latin typeface="Arial" panose="020B0604020202020204" pitchFamily="34" charset="0"/>
                <a:ea typeface="Times New Roman" panose="02020603050405020304" pitchFamily="18" charset="0"/>
                <a:cs typeface="Arial" panose="020B0604020202020204" pitchFamily="34" charset="0"/>
              </a:rPr>
              <a:t>Other technical studies may be needed to support this analysis, such as a corridor study.</a:t>
            </a:r>
            <a:r>
              <a:rPr kumimoji="0" lang="en-US" sz="14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0000"/>
              </a:lnSpc>
              <a:spcBef>
                <a:spcPts val="0"/>
              </a:spcBef>
              <a:spcAft>
                <a:spcPts val="600"/>
              </a:spcAft>
              <a:buClrTx/>
              <a:buSzTx/>
              <a:buFont typeface="+mj-lt"/>
              <a:buAutoNum type="arabicPeriod"/>
              <a:tabLst/>
              <a:defRPr/>
            </a:pPr>
            <a:r>
              <a:rPr kumimoji="0" lang="en-US" sz="14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Conduct public outreach, including meetings with established organizations and individuals representing the City’s diverse community and interests. </a:t>
            </a:r>
            <a:endParaRPr kumimoji="0" lang="en-US" sz="1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0000"/>
              </a:lnSpc>
              <a:spcBef>
                <a:spcPts val="0"/>
              </a:spcBef>
              <a:spcAft>
                <a:spcPts val="600"/>
              </a:spcAft>
              <a:buClrTx/>
              <a:buSzTx/>
              <a:buFont typeface="+mj-lt"/>
              <a:buAutoNum type="arabicPeriod"/>
              <a:tabLst/>
              <a:defRPr/>
            </a:pPr>
            <a:r>
              <a:rPr kumimoji="0" lang="en-US" sz="14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Undertake noticing of each zoning proposal, as required in the Zoning Code, and including at least two public notice signs along each corridor proposed for rezoning. </a:t>
            </a:r>
            <a:endParaRPr kumimoji="0" lang="en-US" sz="1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0000"/>
              </a:lnSpc>
              <a:spcBef>
                <a:spcPts val="0"/>
              </a:spcBef>
              <a:spcAft>
                <a:spcPts val="600"/>
              </a:spcAft>
              <a:buClrTx/>
              <a:buSzTx/>
              <a:buFont typeface="+mj-lt"/>
              <a:buAutoNum type="arabicPeriod"/>
              <a:tabLst/>
              <a:defRPr/>
            </a:pPr>
            <a:r>
              <a:rPr kumimoji="0" lang="en-US" sz="14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Staff will prepare staff reports outlining possible rezoning options, which will be presented to Planning Commission in at least one study session and in advance of a public hearing.</a:t>
            </a:r>
            <a:r>
              <a:rPr kumimoji="0" lang="en-US" sz="1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4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Additional capacity should only be granted after sufficient technical analysis in support of additional capacity has been completed, and there are assurances (e.g., dedicated funding) that adequate infrastructure capacity will be in place to support additional density. </a:t>
            </a:r>
            <a:endParaRPr kumimoji="0" lang="en-US" sz="1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0000"/>
              </a:lnSpc>
              <a:spcBef>
                <a:spcPts val="0"/>
              </a:spcBef>
              <a:spcAft>
                <a:spcPts val="600"/>
              </a:spcAft>
              <a:buClrTx/>
              <a:buSzTx/>
              <a:buFont typeface="+mj-lt"/>
              <a:buAutoNum type="arabicPeriod"/>
              <a:tabLst/>
              <a:defRPr/>
            </a:pPr>
            <a:r>
              <a:rPr kumimoji="0" lang="en-US" sz="14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public hearing will be held for each proposal.</a:t>
            </a:r>
            <a:endParaRPr kumimoji="0" lang="en-US" sz="1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0000"/>
              </a:lnSpc>
              <a:spcBef>
                <a:spcPts val="0"/>
              </a:spcBef>
              <a:spcAft>
                <a:spcPts val="600"/>
              </a:spcAft>
              <a:buClrTx/>
              <a:buSzTx/>
              <a:buFont typeface="+mj-lt"/>
              <a:buAutoNum type="arabicPeriod"/>
              <a:tabLst/>
              <a:defRPr/>
            </a:pPr>
            <a:r>
              <a:rPr kumimoji="0" lang="en-US" sz="14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After the public hearing, the Planning Commission will make a recommendation to City Council on each rezoning proposal, and City Council will decide whether to adopt.       </a:t>
            </a:r>
            <a:endParaRPr kumimoji="0" lang="en-US" sz="1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8132D85-8F96-F760-7AFF-C3C9A4F4CBBC}"/>
              </a:ext>
            </a:extLst>
          </p:cNvPr>
          <p:cNvSpPr>
            <a:spLocks noGrp="1"/>
          </p:cNvSpPr>
          <p:nvPr>
            <p:ph type="sldNum" sz="quarter" idx="12"/>
          </p:nvPr>
        </p:nvSpPr>
        <p:spPr>
          <a:xfrm>
            <a:off x="9448800" y="6498316"/>
            <a:ext cx="2743200" cy="365125"/>
          </a:xfr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1EF80A3-586B-0241-AB39-D244B6E3EBB9}" type="slidenum">
              <a:rPr kumimoji="0" lang="en-US" sz="1600" b="1" i="0" u="none" strike="noStrike" kern="1200" cap="none" spc="0" normalizeH="0" baseline="0" noProof="0">
                <a:ln>
                  <a:noFill/>
                </a:ln>
                <a:solidFill>
                  <a:srgbClr val="70AD47">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205132F-C33D-B5B4-8147-B1A48C71D8C1}"/>
              </a:ext>
            </a:extLst>
          </p:cNvPr>
          <p:cNvSpPr txBox="1"/>
          <p:nvPr/>
        </p:nvSpPr>
        <p:spPr>
          <a:xfrm>
            <a:off x="0" y="6498316"/>
            <a:ext cx="11817626" cy="369332"/>
          </a:xfrm>
          <a:prstGeom prst="rect">
            <a:avLst/>
          </a:prstGeom>
          <a:noFill/>
        </p:spPr>
        <p:txBody>
          <a:bodyPr wrap="square" rtlCol="0">
            <a:spAutoFit/>
          </a:bodyPr>
          <a:lstStyle/>
          <a:p>
            <a:r>
              <a:rPr lang="en-US" b="1" dirty="0">
                <a:solidFill>
                  <a:srgbClr val="FF0000"/>
                </a:solidFill>
              </a:rPr>
              <a:t>*Policy not included in Planning Commission recommendation to City Council. </a:t>
            </a:r>
          </a:p>
        </p:txBody>
      </p:sp>
    </p:spTree>
    <p:extLst>
      <p:ext uri="{BB962C8B-B14F-4D97-AF65-F5344CB8AC3E}">
        <p14:creationId xmlns:p14="http://schemas.microsoft.com/office/powerpoint/2010/main" val="397656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208547" y="518048"/>
            <a:ext cx="11668142" cy="975084"/>
          </a:xfrm>
        </p:spPr>
        <p:txBody>
          <a:bodyPr>
            <a:normAutofit/>
          </a:bodyPr>
          <a:lstStyle/>
          <a:p>
            <a:r>
              <a:rPr lang="en-US" sz="3200" b="1" dirty="0">
                <a:latin typeface="Arial" panose="020B0604020202020204" pitchFamily="34" charset="0"/>
                <a:cs typeface="Arial" panose="020B0604020202020204" pitchFamily="34" charset="0"/>
              </a:rPr>
              <a:t>Draft Policy LU-2.4</a:t>
            </a:r>
            <a:r>
              <a:rPr lang="en-US" sz="3200" b="1" dirty="0">
                <a:solidFill>
                  <a:srgbClr val="FF0000"/>
                </a:solidFill>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 (Continued)</a:t>
            </a:r>
            <a:br>
              <a:rPr lang="en-US" sz="32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A240257-AB17-5E43-D0D4-7FF0C2BAD1A3}"/>
              </a:ext>
            </a:extLst>
          </p:cNvPr>
          <p:cNvSpPr txBox="1"/>
          <p:nvPr/>
        </p:nvSpPr>
        <p:spPr>
          <a:xfrm>
            <a:off x="261929" y="1315822"/>
            <a:ext cx="11668142" cy="4539128"/>
          </a:xfrm>
          <a:prstGeom prst="rect">
            <a:avLst/>
          </a:prstGeom>
          <a:solidFill>
            <a:srgbClr val="A1D388">
              <a:alpha val="80000"/>
            </a:srgbClr>
          </a:solidFill>
        </p:spPr>
        <p:txBody>
          <a:bodyPr wrap="square" rtlCol="0">
            <a:spAutoFit/>
          </a:bodyPr>
          <a:lstStyle/>
          <a:p>
            <a:pPr marL="342900" marR="0" lvl="0" indent="-342900" algn="l" defTabSz="914400" rtl="0" eaLnBrk="1" fontAlgn="base" latinLnBrk="0" hangingPunct="1">
              <a:lnSpc>
                <a:spcPct val="107000"/>
              </a:lnSpc>
              <a:spcBef>
                <a:spcPts val="0"/>
              </a:spcBef>
              <a:spcAft>
                <a:spcPts val="600"/>
              </a:spcAft>
              <a:buClrTx/>
              <a:buSzTx/>
              <a:buFont typeface="Symbol" panose="05050102010706020507" pitchFamily="18" charset="2"/>
              <a:buChar char=""/>
              <a:tabLst/>
              <a:defRPr/>
            </a:pPr>
            <a:r>
              <a:rPr kumimoji="0" lang="en-US" sz="1800" b="0" i="1" u="sng"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Decisional Criteria</a:t>
            </a: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 determining the geographic boundaries of any zoning amendments, and associated maximum building heights, densities, and other changes to development regulations, </a:t>
            </a:r>
            <a:r>
              <a:rPr kumimoji="0" lang="en-US" sz="1800" b="0" i="1" u="none" strike="noStrike" kern="0" cap="none" spc="0" normalizeH="0" baseline="0" noProof="0" dirty="0">
                <a:ln>
                  <a:noFill/>
                </a:ln>
                <a:solidFill>
                  <a:prstClr val="black"/>
                </a:solidFill>
                <a:effectLst/>
                <a:highlight>
                  <a:srgbClr val="FFFF00"/>
                </a:highlight>
                <a:uLnTx/>
                <a:uFillTx/>
                <a:latin typeface="Arial" panose="020B0604020202020204" pitchFamily="34" charset="0"/>
                <a:ea typeface="Times New Roman" panose="02020603050405020304" pitchFamily="18" charset="0"/>
                <a:cs typeface="Arial" panose="020B0604020202020204" pitchFamily="34" charset="0"/>
              </a:rPr>
              <a:t>the following criteria should be taken into account</a:t>
            </a: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7000"/>
              </a:lnSpc>
              <a:spcBef>
                <a:spcPts val="0"/>
              </a:spcBef>
              <a:spcAft>
                <a:spcPts val="600"/>
              </a:spcAft>
              <a:buClrTx/>
              <a:buSzTx/>
              <a:buFont typeface="+mj-lt"/>
              <a:buAutoNum type="arabicPeriod"/>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Existing and planned multimodal infrastructure and transit service to accommodate density.</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7000"/>
              </a:lnSpc>
              <a:spcBef>
                <a:spcPts val="0"/>
              </a:spcBef>
              <a:spcAft>
                <a:spcPts val="600"/>
              </a:spcAft>
              <a:buClrTx/>
              <a:buSzTx/>
              <a:buFont typeface="+mj-lt"/>
              <a:buAutoNum type="arabicPeriod"/>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Existing and planned parks and open spaces (public and private).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7000"/>
              </a:lnSpc>
              <a:spcBef>
                <a:spcPts val="0"/>
              </a:spcBef>
              <a:spcAft>
                <a:spcPts val="600"/>
              </a:spcAft>
              <a:buClrTx/>
              <a:buSzTx/>
              <a:buFont typeface="+mj-lt"/>
              <a:buAutoNum type="arabicPeriod"/>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ability of the change to expand the City’s supply of affordable housing.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7000"/>
              </a:lnSpc>
              <a:spcBef>
                <a:spcPts val="0"/>
              </a:spcBef>
              <a:spcAft>
                <a:spcPts val="600"/>
              </a:spcAft>
              <a:buClrTx/>
              <a:buSzTx/>
              <a:buFont typeface="+mj-lt"/>
              <a:buAutoNum type="arabicPeriod"/>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School capacity to accommodate added density.</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7000"/>
              </a:lnSpc>
              <a:spcBef>
                <a:spcPts val="0"/>
              </a:spcBef>
              <a:spcAft>
                <a:spcPts val="600"/>
              </a:spcAft>
              <a:buClrTx/>
              <a:buSzTx/>
              <a:buFont typeface="+mj-lt"/>
              <a:buAutoNum type="arabicPeriod"/>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Street safety for all modes.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7000"/>
              </a:lnSpc>
              <a:spcBef>
                <a:spcPts val="0"/>
              </a:spcBef>
              <a:spcAft>
                <a:spcPts val="600"/>
              </a:spcAft>
              <a:buClrTx/>
              <a:buSzTx/>
              <a:buFont typeface="+mj-lt"/>
              <a:buAutoNum type="arabicPeriod"/>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gradual transition of intensity with the highest intensity uses located closest to the center of the corridors and the lowest intensity uses located at the outer edges of the corridors.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7000"/>
              </a:lnSpc>
              <a:spcBef>
                <a:spcPts val="0"/>
              </a:spcBef>
              <a:spcAft>
                <a:spcPts val="600"/>
              </a:spcAft>
              <a:buClrTx/>
              <a:buSzTx/>
              <a:buFont typeface="+mj-lt"/>
              <a:buAutoNum type="arabicPeriod"/>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need for sufficient grocery, commercial, and retail services to enable a complete community centered on the key transit corridors.</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7000"/>
              </a:lnSpc>
              <a:spcBef>
                <a:spcPts val="0"/>
              </a:spcBef>
              <a:spcAft>
                <a:spcPts val="600"/>
              </a:spcAft>
              <a:buClrTx/>
              <a:buSzTx/>
              <a:buFont typeface="+mj-lt"/>
              <a:buAutoNum type="arabicPeriod"/>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extent to which the capacity increase promotes 10-minute neighborhoods.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8132D85-8F96-F760-7AFF-C3C9A4F4CBBC}"/>
              </a:ext>
            </a:extLst>
          </p:cNvPr>
          <p:cNvSpPr>
            <a:spLocks noGrp="1"/>
          </p:cNvSpPr>
          <p:nvPr>
            <p:ph type="sldNum" sz="quarter" idx="12"/>
          </p:nvPr>
        </p:nvSpPr>
        <p:spPr>
          <a:xfrm>
            <a:off x="9448800" y="6498316"/>
            <a:ext cx="2743200" cy="365125"/>
          </a:xfr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1EF80A3-586B-0241-AB39-D244B6E3EBB9}" type="slidenum">
              <a:rPr kumimoji="0" lang="en-US" sz="1600" b="1" i="0" u="none" strike="noStrike" kern="1200" cap="none" spc="0" normalizeH="0" baseline="0" noProof="0">
                <a:ln>
                  <a:noFill/>
                </a:ln>
                <a:solidFill>
                  <a:srgbClr val="70AD47">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95D6DC4-6C09-AE50-814D-A40E7398870A}"/>
              </a:ext>
            </a:extLst>
          </p:cNvPr>
          <p:cNvSpPr txBox="1"/>
          <p:nvPr/>
        </p:nvSpPr>
        <p:spPr>
          <a:xfrm>
            <a:off x="0" y="6498316"/>
            <a:ext cx="11817626" cy="369332"/>
          </a:xfrm>
          <a:prstGeom prst="rect">
            <a:avLst/>
          </a:prstGeom>
          <a:noFill/>
        </p:spPr>
        <p:txBody>
          <a:bodyPr wrap="square" rtlCol="0">
            <a:spAutoFit/>
          </a:bodyPr>
          <a:lstStyle/>
          <a:p>
            <a:r>
              <a:rPr lang="en-US" b="1" dirty="0">
                <a:solidFill>
                  <a:srgbClr val="FF0000"/>
                </a:solidFill>
              </a:rPr>
              <a:t>*Policy not included in Planning Commission recommendation to City Council. </a:t>
            </a:r>
          </a:p>
        </p:txBody>
      </p:sp>
    </p:spTree>
    <p:extLst>
      <p:ext uri="{BB962C8B-B14F-4D97-AF65-F5344CB8AC3E}">
        <p14:creationId xmlns:p14="http://schemas.microsoft.com/office/powerpoint/2010/main" val="58601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0" y="266758"/>
            <a:ext cx="4671391" cy="2386989"/>
          </a:xfrm>
        </p:spPr>
        <p:txBody>
          <a:bodyPr>
            <a:noAutofit/>
          </a:bodyPr>
          <a:lstStyle/>
          <a:p>
            <a:r>
              <a:rPr lang="en-US" sz="3400" b="1" dirty="0">
                <a:latin typeface="Arial" panose="020B0604020202020204" pitchFamily="34" charset="0"/>
                <a:cs typeface="Arial" panose="020B0604020202020204" pitchFamily="34" charset="0"/>
              </a:rPr>
              <a:t>Draft Land Use Map – Without Transit Corridor Overlays</a:t>
            </a:r>
          </a:p>
        </p:txBody>
      </p:sp>
      <p:sp>
        <p:nvSpPr>
          <p:cNvPr id="3" name="Slide Number Placeholder 2">
            <a:extLst>
              <a:ext uri="{FF2B5EF4-FFF2-40B4-BE49-F238E27FC236}">
                <a16:creationId xmlns:a16="http://schemas.microsoft.com/office/drawing/2014/main" id="{7F035BF7-CF4F-1B8B-23CC-05615F896FC6}"/>
              </a:ext>
            </a:extLst>
          </p:cNvPr>
          <p:cNvSpPr>
            <a:spLocks noGrp="1"/>
          </p:cNvSpPr>
          <p:nvPr>
            <p:ph type="sldNum" sz="quarter" idx="12"/>
          </p:nvPr>
        </p:nvSpPr>
        <p:spPr>
          <a:xfrm>
            <a:off x="9448800" y="6492875"/>
            <a:ext cx="2743200" cy="365125"/>
          </a:xfr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1EF80A3-586B-0241-AB39-D244B6E3EBB9}" type="slidenum">
              <a:rPr kumimoji="0" lang="en-US" sz="1600" b="1" i="0" u="none" strike="noStrike" kern="1200" cap="none" spc="0" normalizeH="0" baseline="0" noProof="0">
                <a:ln>
                  <a:noFill/>
                </a:ln>
                <a:solidFill>
                  <a:srgbClr val="70AD47">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1" i="0" u="none" strike="noStrike" kern="1200" cap="none" spc="0" normalizeH="0" baseline="0" noProof="0">
              <a:ln>
                <a:noFill/>
              </a:ln>
              <a:solidFill>
                <a:srgbClr val="70AD47">
                  <a:lumMod val="50000"/>
                </a:srgbClr>
              </a:solidFill>
              <a:effectLst/>
              <a:uLnTx/>
              <a:uFillTx/>
              <a:latin typeface="Calibri" panose="020F0502020204030204"/>
              <a:ea typeface="+mn-ea"/>
              <a:cs typeface="+mn-cs"/>
            </a:endParaRPr>
          </a:p>
        </p:txBody>
      </p:sp>
      <p:pic>
        <p:nvPicPr>
          <p:cNvPr id="8" name="Picture 7" descr="Map&#10;&#10;Description automatically generated">
            <a:extLst>
              <a:ext uri="{FF2B5EF4-FFF2-40B4-BE49-F238E27FC236}">
                <a16:creationId xmlns:a16="http://schemas.microsoft.com/office/drawing/2014/main" id="{5F78E28D-E217-91E3-CE32-B937B6812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7203" y="447260"/>
            <a:ext cx="4722779" cy="6142383"/>
          </a:xfrm>
          <a:prstGeom prst="rect">
            <a:avLst/>
          </a:prstGeom>
        </p:spPr>
      </p:pic>
    </p:spTree>
    <p:extLst>
      <p:ext uri="{BB962C8B-B14F-4D97-AF65-F5344CB8AC3E}">
        <p14:creationId xmlns:p14="http://schemas.microsoft.com/office/powerpoint/2010/main" val="337049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265815" y="758040"/>
            <a:ext cx="10411834" cy="975084"/>
          </a:xfrm>
        </p:spPr>
        <p:txBody>
          <a:bodyPr>
            <a:normAutofit/>
          </a:bodyPr>
          <a:lstStyle/>
          <a:p>
            <a:r>
              <a:rPr lang="en-US">
                <a:latin typeface="Arial" panose="020B0604020202020204" pitchFamily="34" charset="0"/>
                <a:cs typeface="Arial" panose="020B0604020202020204" pitchFamily="34" charset="0"/>
              </a:rPr>
              <a:t>Capacity Analysis Results: Citywide</a:t>
            </a:r>
          </a:p>
        </p:txBody>
      </p:sp>
      <p:pic>
        <p:nvPicPr>
          <p:cNvPr id="6" name="Picture 5">
            <a:extLst>
              <a:ext uri="{FF2B5EF4-FFF2-40B4-BE49-F238E27FC236}">
                <a16:creationId xmlns:a16="http://schemas.microsoft.com/office/drawing/2014/main" id="{FA8D9ACB-513F-DF6C-3203-31C561353A3B}"/>
              </a:ext>
            </a:extLst>
          </p:cNvPr>
          <p:cNvPicPr>
            <a:picLocks noChangeAspect="1"/>
          </p:cNvPicPr>
          <p:nvPr/>
        </p:nvPicPr>
        <p:blipFill>
          <a:blip r:embed="rId4"/>
          <a:stretch>
            <a:fillRect/>
          </a:stretch>
        </p:blipFill>
        <p:spPr>
          <a:xfrm>
            <a:off x="9871004" y="629567"/>
            <a:ext cx="2225303" cy="1110021"/>
          </a:xfrm>
          <a:prstGeom prst="rect">
            <a:avLst/>
          </a:prstGeom>
        </p:spPr>
      </p:pic>
      <p:pic>
        <p:nvPicPr>
          <p:cNvPr id="7" name="Picture 6">
            <a:extLst>
              <a:ext uri="{FF2B5EF4-FFF2-40B4-BE49-F238E27FC236}">
                <a16:creationId xmlns:a16="http://schemas.microsoft.com/office/drawing/2014/main" id="{68C012DE-7052-9A69-B8E6-7B7B7DBBAE94}"/>
              </a:ext>
            </a:extLst>
          </p:cNvPr>
          <p:cNvPicPr>
            <a:picLocks noChangeAspect="1"/>
          </p:cNvPicPr>
          <p:nvPr/>
        </p:nvPicPr>
        <p:blipFill>
          <a:blip r:embed="rId5"/>
          <a:stretch>
            <a:fillRect/>
          </a:stretch>
        </p:blipFill>
        <p:spPr>
          <a:xfrm>
            <a:off x="0" y="1689602"/>
            <a:ext cx="9624657" cy="136133"/>
          </a:xfrm>
          <a:prstGeom prst="rect">
            <a:avLst/>
          </a:prstGeom>
        </p:spPr>
      </p:pic>
      <p:graphicFrame>
        <p:nvGraphicFramePr>
          <p:cNvPr id="3" name="Table 2">
            <a:extLst>
              <a:ext uri="{FF2B5EF4-FFF2-40B4-BE49-F238E27FC236}">
                <a16:creationId xmlns:a16="http://schemas.microsoft.com/office/drawing/2014/main" id="{D6FE4080-9157-7F63-A544-613DC3A0FBE5}"/>
              </a:ext>
            </a:extLst>
          </p:cNvPr>
          <p:cNvGraphicFramePr>
            <a:graphicFrameLocks noGrp="1"/>
          </p:cNvGraphicFramePr>
          <p:nvPr/>
        </p:nvGraphicFramePr>
        <p:xfrm>
          <a:off x="372139" y="1891772"/>
          <a:ext cx="10521283" cy="3013798"/>
        </p:xfrm>
        <a:graphic>
          <a:graphicData uri="http://schemas.openxmlformats.org/drawingml/2006/table">
            <a:tbl>
              <a:tblPr firstRow="1" firstCol="1" bandRow="1">
                <a:tableStyleId>{22838BEF-8BB2-4498-84A7-C5851F593DF1}</a:tableStyleId>
              </a:tblPr>
              <a:tblGrid>
                <a:gridCol w="6956552">
                  <a:extLst>
                    <a:ext uri="{9D8B030D-6E8A-4147-A177-3AD203B41FA5}">
                      <a16:colId xmlns:a16="http://schemas.microsoft.com/office/drawing/2014/main" val="2883952621"/>
                    </a:ext>
                  </a:extLst>
                </a:gridCol>
                <a:gridCol w="1812096">
                  <a:extLst>
                    <a:ext uri="{9D8B030D-6E8A-4147-A177-3AD203B41FA5}">
                      <a16:colId xmlns:a16="http://schemas.microsoft.com/office/drawing/2014/main" val="1558153081"/>
                    </a:ext>
                  </a:extLst>
                </a:gridCol>
                <a:gridCol w="1752635">
                  <a:extLst>
                    <a:ext uri="{9D8B030D-6E8A-4147-A177-3AD203B41FA5}">
                      <a16:colId xmlns:a16="http://schemas.microsoft.com/office/drawing/2014/main" val="1281114146"/>
                    </a:ext>
                  </a:extLst>
                </a:gridCol>
              </a:tblGrid>
              <a:tr h="616702">
                <a:tc>
                  <a:txBody>
                    <a:bodyPr/>
                    <a:lstStyle/>
                    <a:p>
                      <a:pPr marL="0" marR="0" algn="ctr">
                        <a:spcBef>
                          <a:spcPts val="300"/>
                        </a:spcBef>
                        <a:spcAft>
                          <a:spcPts val="300"/>
                        </a:spcAft>
                      </a:pPr>
                      <a:r>
                        <a:rPr lang="en-US" sz="2200">
                          <a:solidFill>
                            <a:schemeClr val="bg1"/>
                          </a:solidFill>
                          <a:effectLst/>
                        </a:rPr>
                        <a:t>Summary of Kirkland Capacity Analysis</a:t>
                      </a:r>
                      <a:endParaRPr lang="en-US" sz="2200">
                        <a:solidFill>
                          <a:schemeClr val="bg1"/>
                        </a:solidFill>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nchor="ctr">
                    <a:solidFill>
                      <a:schemeClr val="accent1"/>
                    </a:solidFill>
                  </a:tcPr>
                </a:tc>
                <a:tc>
                  <a:txBody>
                    <a:bodyPr/>
                    <a:lstStyle/>
                    <a:p>
                      <a:pPr marL="0" marR="0" algn="ctr">
                        <a:spcBef>
                          <a:spcPts val="300"/>
                        </a:spcBef>
                        <a:spcAft>
                          <a:spcPts val="300"/>
                        </a:spcAft>
                      </a:pPr>
                      <a:r>
                        <a:rPr lang="en-US" sz="2200">
                          <a:solidFill>
                            <a:schemeClr val="bg1"/>
                          </a:solidFill>
                          <a:effectLst/>
                        </a:rPr>
                        <a:t>Housing Units</a:t>
                      </a:r>
                      <a:endParaRPr lang="en-US" sz="2200">
                        <a:solidFill>
                          <a:schemeClr val="bg1"/>
                        </a:solidFill>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nchor="ctr">
                    <a:solidFill>
                      <a:schemeClr val="accent1"/>
                    </a:solidFill>
                  </a:tcPr>
                </a:tc>
                <a:tc>
                  <a:txBody>
                    <a:bodyPr/>
                    <a:lstStyle/>
                    <a:p>
                      <a:pPr marL="0" marR="0" algn="ctr">
                        <a:spcBef>
                          <a:spcPts val="300"/>
                        </a:spcBef>
                        <a:spcAft>
                          <a:spcPts val="300"/>
                        </a:spcAft>
                      </a:pPr>
                      <a:r>
                        <a:rPr lang="en-US" sz="2200">
                          <a:solidFill>
                            <a:schemeClr val="bg1"/>
                          </a:solidFill>
                          <a:effectLst/>
                        </a:rPr>
                        <a:t>Employment</a:t>
                      </a:r>
                      <a:endParaRPr lang="en-US" sz="2200">
                        <a:solidFill>
                          <a:schemeClr val="bg1"/>
                        </a:solidFill>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3698479867"/>
                  </a:ext>
                </a:extLst>
              </a:tr>
              <a:tr h="387748">
                <a:tc>
                  <a:txBody>
                    <a:bodyPr/>
                    <a:lstStyle/>
                    <a:p>
                      <a:pPr marL="0" marR="0" algn="l" defTabSz="914400" rtl="0" eaLnBrk="1" latinLnBrk="0" hangingPunct="1">
                        <a:spcBef>
                          <a:spcPts val="300"/>
                        </a:spcBef>
                        <a:spcAft>
                          <a:spcPts val="300"/>
                        </a:spcAft>
                      </a:pPr>
                      <a:r>
                        <a:rPr lang="en-US" sz="2200" b="1" kern="1200">
                          <a:solidFill>
                            <a:schemeClr val="tx1"/>
                          </a:solidFill>
                          <a:effectLst/>
                          <a:latin typeface="+mn-lt"/>
                          <a:ea typeface="+mn-ea"/>
                          <a:cs typeface="+mn-cs"/>
                        </a:rPr>
                        <a:t>2044 Growth Targets</a:t>
                      </a:r>
                    </a:p>
                  </a:txBody>
                  <a:tcPr marL="68580" marR="68580" marT="0" marB="0">
                    <a:solidFill>
                      <a:schemeClr val="accent1">
                        <a:lumMod val="60000"/>
                        <a:lumOff val="40000"/>
                      </a:schemeClr>
                    </a:solidFill>
                  </a:tcPr>
                </a:tc>
                <a:tc>
                  <a:txBody>
                    <a:bodyPr/>
                    <a:lstStyle/>
                    <a:p>
                      <a:pPr marL="0" marR="0" algn="ctr">
                        <a:spcBef>
                          <a:spcPts val="300"/>
                        </a:spcBef>
                        <a:spcAft>
                          <a:spcPts val="300"/>
                        </a:spcAft>
                      </a:pPr>
                      <a:r>
                        <a:rPr lang="en-US" sz="2400">
                          <a:solidFill>
                            <a:schemeClr val="tx1"/>
                          </a:solidFill>
                          <a:effectLst/>
                        </a:rPr>
                        <a:t>13,200</a:t>
                      </a:r>
                      <a:endParaRPr lang="en-US" sz="2400">
                        <a:solidFill>
                          <a:schemeClr val="tx1"/>
                        </a:solidFill>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marL="0" marR="0" algn="ctr">
                        <a:spcBef>
                          <a:spcPts val="300"/>
                        </a:spcBef>
                        <a:spcAft>
                          <a:spcPts val="300"/>
                        </a:spcAft>
                      </a:pPr>
                      <a:r>
                        <a:rPr lang="en-US" sz="2400">
                          <a:solidFill>
                            <a:schemeClr val="tx1"/>
                          </a:solidFill>
                          <a:effectLst/>
                        </a:rPr>
                        <a:t>26,490</a:t>
                      </a:r>
                      <a:endParaRPr lang="en-US" sz="2400">
                        <a:solidFill>
                          <a:schemeClr val="tx1"/>
                        </a:solidFill>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086719664"/>
                  </a:ext>
                </a:extLst>
              </a:tr>
              <a:tr h="382363">
                <a:tc gridSpan="3">
                  <a:txBody>
                    <a:bodyPr/>
                    <a:lstStyle/>
                    <a:p>
                      <a:pPr marL="0" marR="0" algn="l">
                        <a:spcBef>
                          <a:spcPts val="300"/>
                        </a:spcBef>
                        <a:spcAft>
                          <a:spcPts val="300"/>
                        </a:spcAft>
                      </a:pPr>
                      <a:r>
                        <a:rPr lang="en-US" sz="2200" b="1">
                          <a:solidFill>
                            <a:srgbClr val="000000"/>
                          </a:solidFill>
                          <a:effectLst/>
                        </a:rPr>
                        <a:t>Existing Comprehensive Plan/Zoning</a:t>
                      </a:r>
                      <a:endParaRPr lang="en-US" sz="2200" b="1">
                        <a:solidFill>
                          <a:srgbClr val="000000"/>
                        </a:solidFill>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nchor="ctr">
                    <a:solidFill>
                      <a:schemeClr val="accent1">
                        <a:lumMod val="40000"/>
                        <a:lumOff val="60000"/>
                      </a:schemeClr>
                    </a:solidFill>
                  </a:tcPr>
                </a:tc>
                <a:tc hMerge="1">
                  <a:txBody>
                    <a:bodyPr/>
                    <a:lstStyle/>
                    <a:p>
                      <a:pPr marL="0" marR="0" algn="ctr">
                        <a:spcBef>
                          <a:spcPts val="300"/>
                        </a:spcBef>
                        <a:spcAft>
                          <a:spcPts val="300"/>
                        </a:spcAft>
                      </a:pPr>
                      <a:endParaRPr lang="en-US" sz="2400">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tc>
                <a:tc hMerge="1">
                  <a:txBody>
                    <a:bodyPr/>
                    <a:lstStyle/>
                    <a:p>
                      <a:pPr marL="0" marR="0" algn="ctr">
                        <a:spcBef>
                          <a:spcPts val="300"/>
                        </a:spcBef>
                        <a:spcAft>
                          <a:spcPts val="300"/>
                        </a:spcAft>
                      </a:pPr>
                      <a:endParaRPr lang="en-US" sz="2400">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2067078004"/>
                  </a:ext>
                </a:extLst>
              </a:tr>
              <a:tr h="605184">
                <a:tc>
                  <a:txBody>
                    <a:bodyPr/>
                    <a:lstStyle/>
                    <a:p>
                      <a:pPr marL="0" marR="0">
                        <a:spcBef>
                          <a:spcPts val="300"/>
                        </a:spcBef>
                        <a:spcAft>
                          <a:spcPts val="300"/>
                        </a:spcAft>
                      </a:pPr>
                      <a:r>
                        <a:rPr lang="en-US" sz="2200" b="0">
                          <a:solidFill>
                            <a:srgbClr val="000000"/>
                          </a:solidFill>
                          <a:effectLst/>
                        </a:rPr>
                        <a:t>Surplus Capacity for 2044 Above Growth Targets*</a:t>
                      </a:r>
                      <a:endParaRPr lang="en-US" sz="2200" b="0">
                        <a:solidFill>
                          <a:srgbClr val="000000"/>
                        </a:solidFill>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spcBef>
                          <a:spcPts val="300"/>
                        </a:spcBef>
                        <a:spcAft>
                          <a:spcPts val="300"/>
                        </a:spcAft>
                      </a:pPr>
                      <a:r>
                        <a:rPr lang="en-US" sz="2400" kern="1200">
                          <a:solidFill>
                            <a:schemeClr val="dk1"/>
                          </a:solidFill>
                          <a:effectLst/>
                          <a:latin typeface="+mn-lt"/>
                          <a:ea typeface="+mn-ea"/>
                          <a:cs typeface="+mn-cs"/>
                        </a:rPr>
                        <a:t>6,234</a:t>
                      </a:r>
                    </a:p>
                  </a:txBody>
                  <a:tcPr marL="68580" marR="68580" marT="0" marB="0" anchor="ctr">
                    <a:solidFill>
                      <a:schemeClr val="accent1">
                        <a:lumMod val="20000"/>
                        <a:lumOff val="80000"/>
                      </a:schemeClr>
                    </a:solidFill>
                  </a:tcPr>
                </a:tc>
                <a:tc>
                  <a:txBody>
                    <a:bodyPr/>
                    <a:lstStyle/>
                    <a:p>
                      <a:pPr marL="0" marR="0" algn="ctr" defTabSz="914400" rtl="0" eaLnBrk="1" latinLnBrk="0" hangingPunct="1">
                        <a:spcBef>
                          <a:spcPts val="300"/>
                        </a:spcBef>
                        <a:spcAft>
                          <a:spcPts val="300"/>
                        </a:spcAft>
                      </a:pPr>
                      <a:r>
                        <a:rPr lang="en-US" sz="2400" kern="1200">
                          <a:solidFill>
                            <a:schemeClr val="dk1"/>
                          </a:solidFill>
                          <a:effectLst/>
                          <a:latin typeface="+mn-lt"/>
                          <a:ea typeface="+mn-ea"/>
                          <a:cs typeface="+mn-cs"/>
                        </a:rPr>
                        <a:t>858</a:t>
                      </a:r>
                    </a:p>
                  </a:txBody>
                  <a:tcPr marL="68580" marR="68580" marT="0" marB="0" anchor="ctr">
                    <a:solidFill>
                      <a:schemeClr val="accent1">
                        <a:lumMod val="20000"/>
                        <a:lumOff val="80000"/>
                      </a:schemeClr>
                    </a:solidFill>
                  </a:tcPr>
                </a:tc>
                <a:extLst>
                  <a:ext uri="{0D108BD9-81ED-4DB2-BD59-A6C34878D82A}">
                    <a16:rowId xmlns:a16="http://schemas.microsoft.com/office/drawing/2014/main" val="384662503"/>
                  </a:ext>
                </a:extLst>
              </a:tr>
              <a:tr h="394480">
                <a:tc gridSpan="3">
                  <a:txBody>
                    <a:bodyPr/>
                    <a:lstStyle/>
                    <a:p>
                      <a:pPr marL="0" marR="0" algn="l" defTabSz="914400" rtl="0" eaLnBrk="1" latinLnBrk="0" hangingPunct="1">
                        <a:spcBef>
                          <a:spcPts val="300"/>
                        </a:spcBef>
                        <a:spcAft>
                          <a:spcPts val="300"/>
                        </a:spcAft>
                      </a:pPr>
                      <a:r>
                        <a:rPr lang="en-US" sz="2200" b="1" kern="1200">
                          <a:solidFill>
                            <a:srgbClr val="000000"/>
                          </a:solidFill>
                          <a:effectLst/>
                          <a:latin typeface="+mn-lt"/>
                          <a:ea typeface="+mn-ea"/>
                          <a:cs typeface="+mn-cs"/>
                        </a:rPr>
                        <a:t>2044 Comprehensive Plan + Potential Land Use Changes</a:t>
                      </a:r>
                    </a:p>
                  </a:txBody>
                  <a:tcPr marL="68580" marR="68580" marT="0" marB="0" anchor="ctr">
                    <a:solidFill>
                      <a:schemeClr val="accent1">
                        <a:lumMod val="40000"/>
                        <a:lumOff val="60000"/>
                      </a:schemeClr>
                    </a:solidFill>
                  </a:tcPr>
                </a:tc>
                <a:tc hMerge="1">
                  <a:txBody>
                    <a:bodyPr/>
                    <a:lstStyle/>
                    <a:p>
                      <a:pPr marL="0" marR="0" algn="ctr">
                        <a:spcBef>
                          <a:spcPts val="300"/>
                        </a:spcBef>
                        <a:spcAft>
                          <a:spcPts val="300"/>
                        </a:spcAft>
                      </a:pPr>
                      <a:endParaRPr lang="en-US" sz="2400">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tc>
                <a:tc hMerge="1">
                  <a:txBody>
                    <a:bodyPr/>
                    <a:lstStyle/>
                    <a:p>
                      <a:pPr marL="0" marR="0" algn="ctr">
                        <a:spcBef>
                          <a:spcPts val="300"/>
                        </a:spcBef>
                        <a:spcAft>
                          <a:spcPts val="300"/>
                        </a:spcAft>
                      </a:pPr>
                      <a:endParaRPr lang="en-US" sz="2400">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1690039757"/>
                  </a:ext>
                </a:extLst>
              </a:tr>
              <a:tr h="627321">
                <a:tc>
                  <a:txBody>
                    <a:bodyPr/>
                    <a:lstStyle/>
                    <a:p>
                      <a:pPr marL="0" marR="0">
                        <a:spcBef>
                          <a:spcPts val="300"/>
                        </a:spcBef>
                        <a:spcAft>
                          <a:spcPts val="300"/>
                        </a:spcAft>
                      </a:pPr>
                      <a:r>
                        <a:rPr lang="en-US" sz="2200" b="0">
                          <a:solidFill>
                            <a:schemeClr val="tx1"/>
                          </a:solidFill>
                          <a:effectLst/>
                        </a:rPr>
                        <a:t>Kirkland Surplus Capacity for 2044 Above Growth Targets*</a:t>
                      </a:r>
                      <a:endParaRPr lang="en-US" sz="2200" b="0">
                        <a:solidFill>
                          <a:schemeClr val="tx1"/>
                        </a:solidFill>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spcBef>
                          <a:spcPts val="300"/>
                        </a:spcBef>
                        <a:spcAft>
                          <a:spcPts val="300"/>
                        </a:spcAft>
                      </a:pPr>
                      <a:r>
                        <a:rPr lang="en-US" sz="2400" b="0">
                          <a:solidFill>
                            <a:schemeClr val="tx1"/>
                          </a:solidFill>
                          <a:effectLst/>
                        </a:rPr>
                        <a:t>24,862</a:t>
                      </a:r>
                      <a:endParaRPr lang="en-US" sz="2400" b="0">
                        <a:solidFill>
                          <a:schemeClr val="tx1"/>
                        </a:solidFill>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spcBef>
                          <a:spcPts val="300"/>
                        </a:spcBef>
                        <a:spcAft>
                          <a:spcPts val="300"/>
                        </a:spcAft>
                      </a:pPr>
                      <a:r>
                        <a:rPr lang="en-US" sz="2400" b="0">
                          <a:solidFill>
                            <a:schemeClr val="tx1"/>
                          </a:solidFill>
                          <a:effectLst/>
                        </a:rPr>
                        <a:t>15,005</a:t>
                      </a:r>
                      <a:endParaRPr lang="en-US" sz="2400" b="0">
                        <a:solidFill>
                          <a:schemeClr val="tx1"/>
                        </a:solidFill>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041655482"/>
                  </a:ext>
                </a:extLst>
              </a:tr>
            </a:tbl>
          </a:graphicData>
        </a:graphic>
      </p:graphicFrame>
      <p:sp>
        <p:nvSpPr>
          <p:cNvPr id="5" name="TextBox 4">
            <a:extLst>
              <a:ext uri="{FF2B5EF4-FFF2-40B4-BE49-F238E27FC236}">
                <a16:creationId xmlns:a16="http://schemas.microsoft.com/office/drawing/2014/main" id="{811C7999-3D54-BFC9-765F-4C69AC5B1B1B}"/>
              </a:ext>
            </a:extLst>
          </p:cNvPr>
          <p:cNvSpPr txBox="1"/>
          <p:nvPr/>
        </p:nvSpPr>
        <p:spPr>
          <a:xfrm>
            <a:off x="265815" y="6075426"/>
            <a:ext cx="119261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*Difference between Kirkland totals for 2044 (based on 2022 existing) and King County total targets for 2044 (based on 2019 existing)</a:t>
            </a:r>
          </a:p>
        </p:txBody>
      </p:sp>
    </p:spTree>
    <p:extLst>
      <p:ext uri="{BB962C8B-B14F-4D97-AF65-F5344CB8AC3E}">
        <p14:creationId xmlns:p14="http://schemas.microsoft.com/office/powerpoint/2010/main" val="180587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66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160546" y="681009"/>
            <a:ext cx="9598713" cy="975084"/>
          </a:xfrm>
        </p:spPr>
        <p:txBody>
          <a:bodyPr>
            <a:normAutofit/>
          </a:bodyPr>
          <a:lstStyle/>
          <a:p>
            <a:r>
              <a:rPr lang="en-US" sz="3200" dirty="0">
                <a:latin typeface="Arial"/>
                <a:cs typeface="Arial"/>
              </a:rPr>
              <a:t>Sustainability, Climate, &amp; Environment Element – K2044 Highlights</a:t>
            </a:r>
          </a:p>
        </p:txBody>
      </p:sp>
      <p:sp>
        <p:nvSpPr>
          <p:cNvPr id="3" name="Content Placeholder 2">
            <a:extLst>
              <a:ext uri="{FF2B5EF4-FFF2-40B4-BE49-F238E27FC236}">
                <a16:creationId xmlns:a16="http://schemas.microsoft.com/office/drawing/2014/main" id="{5B4EA347-D1F9-BDCF-8DAD-5A0E54CFF130}"/>
              </a:ext>
            </a:extLst>
          </p:cNvPr>
          <p:cNvSpPr>
            <a:spLocks noGrp="1"/>
          </p:cNvSpPr>
          <p:nvPr>
            <p:ph idx="1"/>
          </p:nvPr>
        </p:nvSpPr>
        <p:spPr>
          <a:xfrm>
            <a:off x="6986469" y="2055823"/>
            <a:ext cx="5044985" cy="3953992"/>
          </a:xfrm>
        </p:spPr>
        <p:txBody>
          <a:bodyPr vert="horz" lIns="91440" tIns="45720" rIns="91440" bIns="45720" rtlCol="0" anchor="t">
            <a:normAutofit/>
          </a:bodyPr>
          <a:lstStyle/>
          <a:p>
            <a:pPr marL="0" indent="0">
              <a:buNone/>
            </a:pPr>
            <a:endParaRPr lang="en-US" sz="2400" b="1">
              <a:latin typeface="Neutra Text"/>
            </a:endParaRPr>
          </a:p>
          <a:p>
            <a:pPr marL="0" indent="0">
              <a:buNone/>
            </a:pPr>
            <a:endParaRPr lang="en-US" sz="2400">
              <a:latin typeface="Neutra Text" panose="02000000000000000000" pitchFamily="2" charset="0"/>
            </a:endParaRPr>
          </a:p>
          <a:p>
            <a:endParaRPr lang="en-US" sz="2400">
              <a:latin typeface="Neutra Text" panose="02000000000000000000" pitchFamily="2" charset="0"/>
            </a:endParaRPr>
          </a:p>
          <a:p>
            <a:pPr marL="0" indent="0">
              <a:buNone/>
            </a:pPr>
            <a:endParaRPr lang="en-US" sz="2400">
              <a:latin typeface="Neutra Text" panose="02000000000000000000" pitchFamily="2" charset="0"/>
            </a:endParaRPr>
          </a:p>
        </p:txBody>
      </p:sp>
      <p:pic>
        <p:nvPicPr>
          <p:cNvPr id="6" name="Picture 5">
            <a:extLst>
              <a:ext uri="{FF2B5EF4-FFF2-40B4-BE49-F238E27FC236}">
                <a16:creationId xmlns:a16="http://schemas.microsoft.com/office/drawing/2014/main" id="{FA8D9ACB-513F-DF6C-3203-31C561353A3B}"/>
              </a:ext>
            </a:extLst>
          </p:cNvPr>
          <p:cNvPicPr>
            <a:picLocks noChangeAspect="1"/>
          </p:cNvPicPr>
          <p:nvPr/>
        </p:nvPicPr>
        <p:blipFill>
          <a:blip r:embed="rId4"/>
          <a:stretch>
            <a:fillRect/>
          </a:stretch>
        </p:blipFill>
        <p:spPr>
          <a:xfrm>
            <a:off x="9806151" y="715604"/>
            <a:ext cx="2225303" cy="1110021"/>
          </a:xfrm>
          <a:prstGeom prst="rect">
            <a:avLst/>
          </a:prstGeom>
        </p:spPr>
      </p:pic>
      <p:sp>
        <p:nvSpPr>
          <p:cNvPr id="5" name="Content Placeholder 7">
            <a:extLst>
              <a:ext uri="{FF2B5EF4-FFF2-40B4-BE49-F238E27FC236}">
                <a16:creationId xmlns:a16="http://schemas.microsoft.com/office/drawing/2014/main" id="{7FCFC107-CF33-92C3-E09C-D36B1CAA9EF6}"/>
              </a:ext>
            </a:extLst>
          </p:cNvPr>
          <p:cNvSpPr txBox="1">
            <a:spLocks/>
          </p:cNvSpPr>
          <p:nvPr/>
        </p:nvSpPr>
        <p:spPr>
          <a:xfrm>
            <a:off x="207438" y="1885609"/>
            <a:ext cx="10217487" cy="2031325"/>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Neutra Text"/>
                <a:ea typeface="Calibri" panose="020F0502020204030204"/>
                <a:cs typeface="Calibri" panose="020F0502020204030204"/>
              </a:rPr>
              <a:t>Address </a:t>
            </a:r>
            <a:r>
              <a:rPr kumimoji="0" lang="en-US" sz="2400" b="1" i="0" u="none" strike="noStrike" kern="1200" cap="none" spc="0" normalizeH="0" baseline="0" noProof="0" dirty="0">
                <a:ln>
                  <a:noFill/>
                </a:ln>
                <a:solidFill>
                  <a:prstClr val="black"/>
                </a:solidFill>
                <a:effectLst/>
                <a:uLnTx/>
                <a:uFillTx/>
                <a:latin typeface="Neutra Text"/>
                <a:ea typeface="Calibri" panose="020F0502020204030204"/>
                <a:cs typeface="Calibri" panose="020F0502020204030204"/>
              </a:rPr>
              <a:t>climate change impacts</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Neutra Text"/>
                <a:ea typeface="Calibri" panose="020F0502020204030204"/>
                <a:cs typeface="Calibri" panose="020F0502020204030204"/>
              </a:rPr>
              <a:t>Address heat and smoke events with an </a:t>
            </a:r>
            <a:r>
              <a:rPr kumimoji="0" lang="en-US" sz="2400" b="1" i="0" u="none" strike="noStrike" kern="1200" cap="none" spc="0" normalizeH="0" baseline="0" noProof="0" dirty="0">
                <a:ln>
                  <a:noFill/>
                </a:ln>
                <a:solidFill>
                  <a:prstClr val="black"/>
                </a:solidFill>
                <a:effectLst/>
                <a:uLnTx/>
                <a:uFillTx/>
                <a:latin typeface="Neutra Text"/>
                <a:ea typeface="Calibri" panose="020F0502020204030204"/>
                <a:cs typeface="Calibri" panose="020F0502020204030204"/>
              </a:rPr>
              <a:t>equity lens to increase resilience</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Neutra Text"/>
                <a:ea typeface="Calibri" panose="020F0502020204030204"/>
                <a:cs typeface="Calibri" panose="020F0502020204030204"/>
              </a:rPr>
              <a:t>Promote </a:t>
            </a:r>
            <a:r>
              <a:rPr kumimoji="0" lang="en-US" sz="2400" b="1" i="0" u="none" strike="noStrike" kern="1200" cap="none" spc="0" normalizeH="0" baseline="0" noProof="0" dirty="0">
                <a:ln>
                  <a:noFill/>
                </a:ln>
                <a:solidFill>
                  <a:prstClr val="black"/>
                </a:solidFill>
                <a:effectLst/>
                <a:uLnTx/>
                <a:uFillTx/>
                <a:latin typeface="Neutra Text"/>
                <a:ea typeface="Calibri" panose="020F0502020204030204"/>
                <a:cs typeface="Calibri" panose="020F0502020204030204"/>
              </a:rPr>
              <a:t>electrification</a:t>
            </a:r>
            <a:r>
              <a:rPr kumimoji="0" lang="en-US" sz="2400" b="0" i="0" u="none" strike="noStrike" kern="1200" cap="none" spc="0" normalizeH="0" baseline="0" noProof="0" dirty="0">
                <a:ln>
                  <a:noFill/>
                </a:ln>
                <a:solidFill>
                  <a:prstClr val="black"/>
                </a:solidFill>
                <a:effectLst/>
                <a:uLnTx/>
                <a:uFillTx/>
                <a:latin typeface="Neutra Text"/>
                <a:ea typeface="Calibri" panose="020F0502020204030204"/>
                <a:cs typeface="Calibri" panose="020F0502020204030204"/>
              </a:rPr>
              <a:t> of the community</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Neutra Text"/>
                <a:ea typeface="Calibri" panose="020F0502020204030204"/>
                <a:cs typeface="Calibri" panose="020F0502020204030204"/>
              </a:rPr>
              <a:t>Provide </a:t>
            </a:r>
            <a:r>
              <a:rPr kumimoji="0" lang="en-US" sz="2400" b="1" i="0" u="none" strike="noStrike" kern="1200" cap="none" spc="0" normalizeH="0" baseline="0" noProof="0" dirty="0">
                <a:ln>
                  <a:noFill/>
                </a:ln>
                <a:solidFill>
                  <a:prstClr val="black"/>
                </a:solidFill>
                <a:effectLst/>
                <a:uLnTx/>
                <a:uFillTx/>
                <a:latin typeface="Neutra Text"/>
                <a:ea typeface="Calibri" panose="020F0502020204030204"/>
                <a:cs typeface="Calibri" panose="020F0502020204030204"/>
              </a:rPr>
              <a:t>education on sustainability </a:t>
            </a:r>
            <a:r>
              <a:rPr kumimoji="0" lang="en-US" sz="2400" b="0" i="0" u="none" strike="noStrike" kern="1200" cap="none" spc="0" normalizeH="0" baseline="0" noProof="0" dirty="0">
                <a:ln>
                  <a:noFill/>
                </a:ln>
                <a:solidFill>
                  <a:prstClr val="black"/>
                </a:solidFill>
                <a:effectLst/>
                <a:uLnTx/>
                <a:uFillTx/>
                <a:latin typeface="Neutra Text"/>
                <a:ea typeface="Calibri" panose="020F0502020204030204"/>
                <a:cs typeface="Calibri" panose="020F0502020204030204"/>
              </a:rPr>
              <a:t>topics</a:t>
            </a:r>
          </a:p>
        </p:txBody>
      </p:sp>
      <p:sp>
        <p:nvSpPr>
          <p:cNvPr id="10" name="TextBox 9">
            <a:extLst>
              <a:ext uri="{FF2B5EF4-FFF2-40B4-BE49-F238E27FC236}">
                <a16:creationId xmlns:a16="http://schemas.microsoft.com/office/drawing/2014/main" id="{A847D0F4-CE5B-6668-272D-4FA830DC0F92}"/>
              </a:ext>
            </a:extLst>
          </p:cNvPr>
          <p:cNvSpPr txBox="1"/>
          <p:nvPr/>
        </p:nvSpPr>
        <p:spPr>
          <a:xfrm>
            <a:off x="6825923" y="2055714"/>
            <a:ext cx="4556779"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268087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160546" y="548912"/>
            <a:ext cx="12192000" cy="975084"/>
          </a:xfrm>
        </p:spPr>
        <p:txBody>
          <a:bodyPr>
            <a:normAutofit fontScale="90000"/>
          </a:bodyPr>
          <a:lstStyle/>
          <a:p>
            <a:r>
              <a:rPr lang="en-US" sz="3100" dirty="0">
                <a:latin typeface="Arial" panose="020B0604020202020204" pitchFamily="34" charset="0"/>
                <a:cs typeface="Arial" panose="020B0604020202020204" pitchFamily="34" charset="0"/>
              </a:rPr>
              <a:t>What are steps to implement Comprehensive Plan policies?</a:t>
            </a:r>
            <a:br>
              <a:rPr lang="en-US" dirty="0">
                <a:latin typeface="Rockwell" panose="02060603020205020403" pitchFamily="18" charset="0"/>
              </a:rPr>
            </a:br>
            <a:endParaRPr lang="en-US" dirty="0">
              <a:latin typeface="Rockwell" panose="02060603020205020403" pitchFamily="18" charset="0"/>
            </a:endParaRPr>
          </a:p>
        </p:txBody>
      </p:sp>
      <p:graphicFrame>
        <p:nvGraphicFramePr>
          <p:cNvPr id="5" name="Diagram 4">
            <a:extLst>
              <a:ext uri="{FF2B5EF4-FFF2-40B4-BE49-F238E27FC236}">
                <a16:creationId xmlns:a16="http://schemas.microsoft.com/office/drawing/2014/main" id="{8AB6188C-9ACC-BA7A-188E-63D0C3F6C8D5}"/>
              </a:ext>
            </a:extLst>
          </p:cNvPr>
          <p:cNvGraphicFramePr/>
          <p:nvPr>
            <p:extLst>
              <p:ext uri="{D42A27DB-BD31-4B8C-83A1-F6EECF244321}">
                <p14:modId xmlns:p14="http://schemas.microsoft.com/office/powerpoint/2010/main" val="3421456328"/>
              </p:ext>
            </p:extLst>
          </p:nvPr>
        </p:nvGraphicFramePr>
        <p:xfrm>
          <a:off x="84842" y="952102"/>
          <a:ext cx="7334051" cy="53569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D8429DF7-B350-E712-142B-0AC8A08161CE}"/>
              </a:ext>
            </a:extLst>
          </p:cNvPr>
          <p:cNvSpPr txBox="1"/>
          <p:nvPr/>
        </p:nvSpPr>
        <p:spPr>
          <a:xfrm>
            <a:off x="2441542" y="1001382"/>
            <a:ext cx="9511646" cy="1634490"/>
          </a:xfrm>
          <a:prstGeom prst="roundRect">
            <a:avLst/>
          </a:prstGeom>
          <a:solidFill>
            <a:srgbClr val="A1D388">
              <a:alpha val="48000"/>
            </a:srgb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Comprehensive Plan policies establish direction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Future projects that could amend the Zoning Code.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Areas of the City that are generally appropriate for additional residential and jobs capacity.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Priorities for the future (e.g., where opportunities for more housing/jobs should be focused, and how uses should interact).</a:t>
            </a:r>
          </a:p>
        </p:txBody>
      </p:sp>
      <p:sp>
        <p:nvSpPr>
          <p:cNvPr id="7" name="TextBox 6">
            <a:extLst>
              <a:ext uri="{FF2B5EF4-FFF2-40B4-BE49-F238E27FC236}">
                <a16:creationId xmlns:a16="http://schemas.microsoft.com/office/drawing/2014/main" id="{8F03FFEC-80FC-1C98-2718-DE04474333A3}"/>
              </a:ext>
            </a:extLst>
          </p:cNvPr>
          <p:cNvSpPr txBox="1"/>
          <p:nvPr/>
        </p:nvSpPr>
        <p:spPr>
          <a:xfrm>
            <a:off x="4342908" y="2862974"/>
            <a:ext cx="7421741" cy="1328023"/>
          </a:xfrm>
          <a:prstGeom prst="roundRect">
            <a:avLst/>
          </a:prstGeom>
          <a:solidFill>
            <a:srgbClr val="91D0DF">
              <a:alpha val="5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timing of implementation, we ask: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Are there any prerequisite projects or conditions that should occur before specific projects (e.g.,  Zoning Code/Map 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Where does each project rank in priority amongst other planning tasks?</a:t>
            </a:r>
          </a:p>
        </p:txBody>
      </p:sp>
      <p:sp>
        <p:nvSpPr>
          <p:cNvPr id="8" name="TextBox 7">
            <a:extLst>
              <a:ext uri="{FF2B5EF4-FFF2-40B4-BE49-F238E27FC236}">
                <a16:creationId xmlns:a16="http://schemas.microsoft.com/office/drawing/2014/main" id="{BF39809C-CEBE-3C70-D16D-FAAF8E181CE2}"/>
              </a:ext>
            </a:extLst>
          </p:cNvPr>
          <p:cNvSpPr txBox="1"/>
          <p:nvPr/>
        </p:nvSpPr>
        <p:spPr>
          <a:xfrm>
            <a:off x="6095999" y="4346497"/>
            <a:ext cx="6001633" cy="2315528"/>
          </a:xfrm>
          <a:prstGeom prst="roundRect">
            <a:avLst/>
          </a:prstGeom>
          <a:solidFill>
            <a:srgbClr val="A8D9BA">
              <a:alpha val="79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timing of future Zoning Code amendments, we: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Begin with framework in Comprehensive Plan to scope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Complete parcel-specific analysis of any potential rezone areas;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Complete State Environmental Policy Act (SEPA)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Complete additional technical analysis (e.g., traffic analysis), if needed;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Conduct public engagement and public legislative amendment process with public, Planning Commission, and Council.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2CE6ECE5-0BBD-952E-1A66-D07A86EAB9E5}"/>
              </a:ext>
            </a:extLst>
          </p:cNvPr>
          <p:cNvSpPr>
            <a:spLocks noGrp="1"/>
          </p:cNvSpPr>
          <p:nvPr>
            <p:ph type="sldNum" sz="quarter" idx="12"/>
          </p:nvPr>
        </p:nvSpPr>
        <p:spPr>
          <a:xfrm>
            <a:off x="9401617" y="6523445"/>
            <a:ext cx="2743200" cy="365125"/>
          </a:xfr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1EF80A3-586B-0241-AB39-D244B6E3EBB9}" type="slidenum">
              <a:rPr kumimoji="0" lang="en-US" sz="1600" b="1" i="0" u="none" strike="noStrike" kern="1200" cap="none" spc="0" normalizeH="0" baseline="0" noProof="0">
                <a:ln>
                  <a:noFill/>
                </a:ln>
                <a:solidFill>
                  <a:srgbClr val="70AD47">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47799BA-878D-6879-8FFF-FFBE24C1B32C}"/>
              </a:ext>
            </a:extLst>
          </p:cNvPr>
          <p:cNvSpPr txBox="1"/>
          <p:nvPr/>
        </p:nvSpPr>
        <p:spPr>
          <a:xfrm>
            <a:off x="160546" y="5279377"/>
            <a:ext cx="2161292" cy="1498888"/>
          </a:xfrm>
          <a:prstGeom prst="ellipse">
            <a:avLst/>
          </a:prstGeom>
          <a:solidFill>
            <a:prstClr val="white">
              <a:hueOff val="0"/>
              <a:satOff val="0"/>
              <a:lumOff val="0"/>
              <a:alphaOff val="0"/>
            </a:prst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68580" tIns="68580" rIns="68580" bIns="68580" numCol="1" spcCol="1270" anchor="ctr" anchorCtr="0">
            <a:noAutofit/>
          </a:bodyPr>
          <a:lstStyle>
            <a:lvl1pPr>
              <a:defRPr b="1">
                <a:solidFill>
                  <a:srgbClr val="A8D9BA"/>
                </a:solidFill>
              </a:defRPr>
            </a:lvl1pPr>
          </a:lstStyle>
          <a:p>
            <a:pPr algn="ctr"/>
            <a:r>
              <a:rPr lang="en-US" sz="1400" dirty="0">
                <a:solidFill>
                  <a:srgbClr val="87B2D9"/>
                </a:solidFill>
              </a:rPr>
              <a:t>Project level SEPA review is triggered for developments with more than 20 units.</a:t>
            </a:r>
          </a:p>
        </p:txBody>
      </p:sp>
    </p:spTree>
    <p:extLst>
      <p:ext uri="{BB962C8B-B14F-4D97-AF65-F5344CB8AC3E}">
        <p14:creationId xmlns:p14="http://schemas.microsoft.com/office/powerpoint/2010/main" val="419048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150921" y="360643"/>
            <a:ext cx="11038490" cy="975084"/>
          </a:xfrm>
        </p:spPr>
        <p:txBody>
          <a:bodyPr>
            <a:normAutofit/>
          </a:bodyPr>
          <a:lstStyle/>
          <a:p>
            <a:r>
              <a:rPr lang="en-US" dirty="0">
                <a:latin typeface="Arial" panose="020B0604020202020204" pitchFamily="34" charset="0"/>
                <a:cs typeface="Arial" panose="020B0604020202020204" pitchFamily="34" charset="0"/>
              </a:rPr>
              <a:t>Remaining Public Meeting Schedule</a:t>
            </a:r>
          </a:p>
        </p:txBody>
      </p:sp>
      <p:sp>
        <p:nvSpPr>
          <p:cNvPr id="3" name="Content Placeholder 2">
            <a:extLst>
              <a:ext uri="{FF2B5EF4-FFF2-40B4-BE49-F238E27FC236}">
                <a16:creationId xmlns:a16="http://schemas.microsoft.com/office/drawing/2014/main" id="{5B4EA347-D1F9-BDCF-8DAD-5A0E54CFF130}"/>
              </a:ext>
            </a:extLst>
          </p:cNvPr>
          <p:cNvSpPr>
            <a:spLocks noGrp="1"/>
          </p:cNvSpPr>
          <p:nvPr>
            <p:ph idx="1"/>
          </p:nvPr>
        </p:nvSpPr>
        <p:spPr>
          <a:xfrm>
            <a:off x="435128" y="2055823"/>
            <a:ext cx="11596326" cy="3953992"/>
          </a:xfrm>
        </p:spPr>
        <p:txBody>
          <a:bodyPr>
            <a:normAutofit/>
          </a:bodyPr>
          <a:lstStyle/>
          <a:p>
            <a:pPr marL="0" marR="0" lvl="0" indent="0" fontAlgn="base">
              <a:spcBef>
                <a:spcPts val="0"/>
              </a:spcBef>
              <a:spcAft>
                <a:spcPts val="0"/>
              </a:spcAft>
              <a:buSzPts val="1000"/>
              <a:buNone/>
              <a:tabLst>
                <a:tab pos="457200" algn="l"/>
              </a:tabLst>
            </a:pPr>
            <a:r>
              <a:rPr lang="en-US" sz="2400" dirty="0">
                <a:latin typeface="Neutra Text" panose="02000000000000000000" pitchFamily="2" charset="0"/>
              </a:rPr>
              <a:t>​</a:t>
            </a:r>
          </a:p>
        </p:txBody>
      </p:sp>
      <p:pic>
        <p:nvPicPr>
          <p:cNvPr id="6" name="Picture 5">
            <a:extLst>
              <a:ext uri="{FF2B5EF4-FFF2-40B4-BE49-F238E27FC236}">
                <a16:creationId xmlns:a16="http://schemas.microsoft.com/office/drawing/2014/main" id="{FA8D9ACB-513F-DF6C-3203-31C561353A3B}"/>
              </a:ext>
            </a:extLst>
          </p:cNvPr>
          <p:cNvPicPr>
            <a:picLocks noChangeAspect="1"/>
          </p:cNvPicPr>
          <p:nvPr/>
        </p:nvPicPr>
        <p:blipFill>
          <a:blip r:embed="rId4"/>
          <a:stretch>
            <a:fillRect/>
          </a:stretch>
        </p:blipFill>
        <p:spPr>
          <a:xfrm>
            <a:off x="10267122" y="546670"/>
            <a:ext cx="1924878" cy="960164"/>
          </a:xfrm>
          <a:prstGeom prst="rect">
            <a:avLst/>
          </a:prstGeom>
        </p:spPr>
      </p:pic>
      <p:sp>
        <p:nvSpPr>
          <p:cNvPr id="10" name="TextBox 9">
            <a:extLst>
              <a:ext uri="{FF2B5EF4-FFF2-40B4-BE49-F238E27FC236}">
                <a16:creationId xmlns:a16="http://schemas.microsoft.com/office/drawing/2014/main" id="{7699D408-1469-8B38-0145-AFD0CB13BA96}"/>
              </a:ext>
            </a:extLst>
          </p:cNvPr>
          <p:cNvSpPr txBox="1"/>
          <p:nvPr/>
        </p:nvSpPr>
        <p:spPr>
          <a:xfrm>
            <a:off x="274582" y="1358618"/>
            <a:ext cx="10096645" cy="3416320"/>
          </a:xfrm>
          <a:prstGeom prst="rect">
            <a:avLst/>
          </a:prstGeom>
          <a:noFill/>
        </p:spPr>
        <p:txBody>
          <a:bodyPr wrap="square">
            <a:spAutoFit/>
          </a:bodyPr>
          <a:lstStyle/>
          <a:p>
            <a:pPr marL="227013" marR="0" algn="l">
              <a:spcBef>
                <a:spcPts val="0"/>
              </a:spcBef>
              <a:spcAft>
                <a:spcPts val="0"/>
              </a:spcAft>
            </a:pPr>
            <a:endParaRPr lang="en-US" sz="2400" b="0" i="0" dirty="0">
              <a:solidFill>
                <a:srgbClr val="242424"/>
              </a:solidFill>
              <a:effectLst/>
              <a:latin typeface="Calibri" panose="020F0502020204030204" pitchFamily="34" charset="0"/>
            </a:endParaRPr>
          </a:p>
          <a:p>
            <a:pPr marL="0" marR="0" algn="l">
              <a:spcBef>
                <a:spcPts val="0"/>
              </a:spcBef>
              <a:spcAft>
                <a:spcPts val="0"/>
              </a:spcAft>
            </a:pPr>
            <a:r>
              <a:rPr lang="en-US" sz="2400" b="1" i="0" dirty="0">
                <a:solidFill>
                  <a:srgbClr val="000000"/>
                </a:solidFill>
                <a:effectLst/>
                <a:latin typeface="Aptos" panose="020B0004020202020204" pitchFamily="34" charset="0"/>
              </a:rPr>
              <a:t>September 26, 2024: </a:t>
            </a:r>
            <a:r>
              <a:rPr lang="en-US" sz="2400" b="0" i="1" dirty="0">
                <a:solidFill>
                  <a:srgbClr val="000000"/>
                </a:solidFill>
                <a:effectLst/>
                <a:latin typeface="Aptos" panose="020B0004020202020204" pitchFamily="34" charset="0"/>
              </a:rPr>
              <a:t>Planning Commission Public Hearing </a:t>
            </a:r>
          </a:p>
          <a:p>
            <a:pPr marL="461963" indent="-234950">
              <a:buFont typeface="Arial" panose="020B0604020202020204" pitchFamily="34" charset="0"/>
              <a:buChar char="•"/>
            </a:pPr>
            <a:r>
              <a:rPr lang="en-US" sz="2400" dirty="0">
                <a:solidFill>
                  <a:srgbClr val="000000"/>
                </a:solidFill>
                <a:latin typeface="Aptos" panose="020B0004020202020204" pitchFamily="34" charset="0"/>
              </a:rPr>
              <a:t>Housing Element</a:t>
            </a:r>
          </a:p>
          <a:p>
            <a:pPr marL="461963" marR="0" indent="-234950">
              <a:spcBef>
                <a:spcPts val="0"/>
              </a:spcBef>
              <a:spcAft>
                <a:spcPts val="0"/>
              </a:spcAft>
              <a:buFont typeface="Arial" panose="020B0604020202020204" pitchFamily="34" charset="0"/>
              <a:buChar char="•"/>
            </a:pPr>
            <a:r>
              <a:rPr lang="en-US" sz="2400" dirty="0">
                <a:solidFill>
                  <a:srgbClr val="000000"/>
                </a:solidFill>
                <a:latin typeface="Aptos" panose="020B0004020202020204" pitchFamily="34" charset="0"/>
              </a:rPr>
              <a:t>Appendix (Community Profile, Glossary, History Narrative)</a:t>
            </a:r>
          </a:p>
          <a:p>
            <a:pPr marL="0" marR="0" algn="l">
              <a:spcBef>
                <a:spcPts val="0"/>
              </a:spcBef>
              <a:spcAft>
                <a:spcPts val="0"/>
              </a:spcAft>
            </a:pPr>
            <a:r>
              <a:rPr lang="en-US" sz="2400" b="0" i="0" dirty="0">
                <a:solidFill>
                  <a:srgbClr val="000000"/>
                </a:solidFill>
                <a:effectLst/>
                <a:latin typeface="Aptos" panose="020B0004020202020204" pitchFamily="34" charset="0"/>
              </a:rPr>
              <a:t> </a:t>
            </a:r>
            <a:endParaRPr lang="en-US" sz="2400" b="0" i="0" dirty="0">
              <a:solidFill>
                <a:srgbClr val="242424"/>
              </a:solidFill>
              <a:effectLst/>
              <a:latin typeface="Calibri" panose="020F0502020204030204" pitchFamily="34" charset="0"/>
            </a:endParaRPr>
          </a:p>
          <a:p>
            <a:pPr marL="0" marR="0" algn="l">
              <a:spcBef>
                <a:spcPts val="0"/>
              </a:spcBef>
              <a:spcAft>
                <a:spcPts val="0"/>
              </a:spcAft>
            </a:pPr>
            <a:r>
              <a:rPr lang="en-US" sz="2400" b="1" i="0" dirty="0">
                <a:solidFill>
                  <a:srgbClr val="000000"/>
                </a:solidFill>
                <a:effectLst/>
                <a:latin typeface="Aptos" panose="020B0004020202020204" pitchFamily="34" charset="0"/>
              </a:rPr>
              <a:t>October 15, 2024: </a:t>
            </a:r>
            <a:r>
              <a:rPr lang="en-US" sz="2400" b="0" i="1" dirty="0">
                <a:solidFill>
                  <a:srgbClr val="000000"/>
                </a:solidFill>
                <a:effectLst/>
                <a:latin typeface="Aptos" panose="020B0004020202020204" pitchFamily="34" charset="0"/>
              </a:rPr>
              <a:t>Joint City Council/Planning Commission Study Session </a:t>
            </a:r>
          </a:p>
          <a:p>
            <a:pPr marL="461963" marR="0" indent="-234950">
              <a:spcBef>
                <a:spcPts val="0"/>
              </a:spcBef>
              <a:spcAft>
                <a:spcPts val="0"/>
              </a:spcAft>
              <a:buFont typeface="Arial" panose="020B0604020202020204" pitchFamily="34" charset="0"/>
              <a:buChar char="•"/>
            </a:pPr>
            <a:r>
              <a:rPr lang="en-US" sz="2400" dirty="0">
                <a:solidFill>
                  <a:srgbClr val="000000"/>
                </a:solidFill>
                <a:latin typeface="Aptos" panose="020B0004020202020204" pitchFamily="34" charset="0"/>
              </a:rPr>
              <a:t>Planning Commission K2044 Recommendations</a:t>
            </a:r>
          </a:p>
          <a:p>
            <a:pPr algn="l"/>
            <a:endParaRPr lang="en-US" sz="2400" b="1" i="0" dirty="0">
              <a:solidFill>
                <a:srgbClr val="000000"/>
              </a:solidFill>
              <a:effectLst/>
              <a:latin typeface="Aptos" panose="020B0004020202020204" pitchFamily="34" charset="0"/>
            </a:endParaRPr>
          </a:p>
          <a:p>
            <a:pPr algn="l"/>
            <a:r>
              <a:rPr lang="en-US" sz="2400" b="1" i="0" dirty="0">
                <a:solidFill>
                  <a:srgbClr val="000000"/>
                </a:solidFill>
                <a:effectLst/>
                <a:latin typeface="Aptos" panose="020B0004020202020204" pitchFamily="34" charset="0"/>
              </a:rPr>
              <a:t>December 10, 2024: </a:t>
            </a:r>
            <a:r>
              <a:rPr lang="en-US" sz="2400" b="0" i="1" dirty="0">
                <a:solidFill>
                  <a:srgbClr val="000000"/>
                </a:solidFill>
                <a:effectLst/>
                <a:latin typeface="Aptos" panose="020B0004020202020204" pitchFamily="34" charset="0"/>
              </a:rPr>
              <a:t>Council Adoption</a:t>
            </a:r>
            <a:endParaRPr lang="en-US" sz="2400" b="0" i="0" dirty="0">
              <a:solidFill>
                <a:srgbClr val="242424"/>
              </a:solidFill>
              <a:effectLst/>
              <a:latin typeface="Segoe UI" panose="020B0502040204020203" pitchFamily="34" charset="0"/>
            </a:endParaRPr>
          </a:p>
        </p:txBody>
      </p:sp>
      <p:sp>
        <p:nvSpPr>
          <p:cNvPr id="5" name="Slide Number Placeholder 4">
            <a:extLst>
              <a:ext uri="{FF2B5EF4-FFF2-40B4-BE49-F238E27FC236}">
                <a16:creationId xmlns:a16="http://schemas.microsoft.com/office/drawing/2014/main" id="{CD5C8ACB-9DA6-DE88-EDC6-19494F264EFD}"/>
              </a:ext>
            </a:extLst>
          </p:cNvPr>
          <p:cNvSpPr>
            <a:spLocks noGrp="1"/>
          </p:cNvSpPr>
          <p:nvPr>
            <p:ph type="sldNum" sz="quarter" idx="12"/>
          </p:nvPr>
        </p:nvSpPr>
        <p:spPr>
          <a:xfrm>
            <a:off x="9288254" y="6524457"/>
            <a:ext cx="2743200" cy="365125"/>
          </a:xfrm>
        </p:spPr>
        <p:txBody>
          <a:bodyPr vert="horz" lIns="91440" tIns="45720" rIns="91440" bIns="45720" rtlCol="0" anchor="ctr"/>
          <a:lstStyle/>
          <a:p>
            <a:fld id="{31EF80A3-586B-0241-AB39-D244B6E3EBB9}" type="slidenum">
              <a:rPr lang="en-US" sz="1600" b="1">
                <a:solidFill>
                  <a:schemeClr val="accent6">
                    <a:lumMod val="50000"/>
                  </a:schemeClr>
                </a:solidFill>
              </a:rPr>
              <a:pPr/>
              <a:t>21</a:t>
            </a:fld>
            <a:endParaRPr lang="en-US" sz="1600" b="1" dirty="0">
              <a:solidFill>
                <a:schemeClr val="accent6">
                  <a:lumMod val="50000"/>
                </a:schemeClr>
              </a:solidFill>
            </a:endParaRPr>
          </a:p>
        </p:txBody>
      </p:sp>
      <p:sp>
        <p:nvSpPr>
          <p:cNvPr id="7" name="TextBox 6">
            <a:extLst>
              <a:ext uri="{FF2B5EF4-FFF2-40B4-BE49-F238E27FC236}">
                <a16:creationId xmlns:a16="http://schemas.microsoft.com/office/drawing/2014/main" id="{14DA8211-3F09-3A99-B720-C70BA47A5CA4}"/>
              </a:ext>
            </a:extLst>
          </p:cNvPr>
          <p:cNvSpPr txBox="1"/>
          <p:nvPr/>
        </p:nvSpPr>
        <p:spPr>
          <a:xfrm>
            <a:off x="9233395" y="1774891"/>
            <a:ext cx="2506027" cy="923330"/>
          </a:xfrm>
          <a:prstGeom prst="rect">
            <a:avLst/>
          </a:prstGeom>
          <a:noFill/>
        </p:spPr>
        <p:txBody>
          <a:bodyPr wrap="square" rtlCol="0">
            <a:spAutoFit/>
          </a:bodyPr>
          <a:lstStyle/>
          <a:p>
            <a:pPr algn="ctr"/>
            <a:r>
              <a:rPr lang="en-US" b="1" dirty="0">
                <a:solidFill>
                  <a:srgbClr val="0070C0"/>
                </a:solidFill>
                <a:latin typeface="Ink Free" panose="03080402000500000000" pitchFamily="66" charset="0"/>
                <a:cs typeface="Cavolini" panose="020B0502040204020203" pitchFamily="66" charset="0"/>
              </a:rPr>
              <a:t>Attend the Open House at City Hall! </a:t>
            </a:r>
          </a:p>
          <a:p>
            <a:pPr algn="ctr"/>
            <a:r>
              <a:rPr lang="en-US" b="1" dirty="0">
                <a:solidFill>
                  <a:srgbClr val="0070C0"/>
                </a:solidFill>
                <a:latin typeface="Ink Free" panose="03080402000500000000" pitchFamily="66" charset="0"/>
                <a:cs typeface="Cavolini" panose="020B0502040204020203" pitchFamily="66" charset="0"/>
              </a:rPr>
              <a:t>4:00 – 5:30 PM.</a:t>
            </a:r>
          </a:p>
        </p:txBody>
      </p:sp>
      <p:sp>
        <p:nvSpPr>
          <p:cNvPr id="8" name="Arc 7">
            <a:extLst>
              <a:ext uri="{FF2B5EF4-FFF2-40B4-BE49-F238E27FC236}">
                <a16:creationId xmlns:a16="http://schemas.microsoft.com/office/drawing/2014/main" id="{AF7913D0-D95C-842C-D6D1-53EC7111A4F9}"/>
              </a:ext>
            </a:extLst>
          </p:cNvPr>
          <p:cNvSpPr/>
          <p:nvPr/>
        </p:nvSpPr>
        <p:spPr>
          <a:xfrm rot="18779167">
            <a:off x="8260566" y="1592470"/>
            <a:ext cx="1238675" cy="1377872"/>
          </a:xfrm>
          <a:prstGeom prst="arc">
            <a:avLst/>
          </a:prstGeom>
          <a:ln w="1905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9280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FA8D9ACB-513F-DF6C-3203-31C561353A3B}"/>
              </a:ext>
            </a:extLst>
          </p:cNvPr>
          <p:cNvPicPr>
            <a:picLocks noChangeAspect="1"/>
          </p:cNvPicPr>
          <p:nvPr/>
        </p:nvPicPr>
        <p:blipFill>
          <a:blip r:embed="rId4"/>
          <a:stretch>
            <a:fillRect/>
          </a:stretch>
        </p:blipFill>
        <p:spPr>
          <a:xfrm>
            <a:off x="9806151" y="715604"/>
            <a:ext cx="2225303" cy="1110021"/>
          </a:xfrm>
          <a:prstGeom prst="rect">
            <a:avLst/>
          </a:prstGeom>
        </p:spPr>
      </p:pic>
      <p:pic>
        <p:nvPicPr>
          <p:cNvPr id="7" name="Picture 6">
            <a:extLst>
              <a:ext uri="{FF2B5EF4-FFF2-40B4-BE49-F238E27FC236}">
                <a16:creationId xmlns:a16="http://schemas.microsoft.com/office/drawing/2014/main" id="{68C012DE-7052-9A69-B8E6-7B7B7DBBAE94}"/>
              </a:ext>
            </a:extLst>
          </p:cNvPr>
          <p:cNvPicPr>
            <a:picLocks noChangeAspect="1"/>
          </p:cNvPicPr>
          <p:nvPr/>
        </p:nvPicPr>
        <p:blipFill>
          <a:blip r:embed="rId5"/>
          <a:stretch>
            <a:fillRect/>
          </a:stretch>
        </p:blipFill>
        <p:spPr>
          <a:xfrm>
            <a:off x="0" y="1689602"/>
            <a:ext cx="9624657" cy="136133"/>
          </a:xfrm>
          <a:prstGeom prst="rect">
            <a:avLst/>
          </a:prstGeom>
        </p:spPr>
      </p:pic>
      <p:pic>
        <p:nvPicPr>
          <p:cNvPr id="8" name="Picture 8">
            <a:extLst>
              <a:ext uri="{FF2B5EF4-FFF2-40B4-BE49-F238E27FC236}">
                <a16:creationId xmlns:a16="http://schemas.microsoft.com/office/drawing/2014/main" id="{D962AF19-CFCB-9C38-CB08-9F3A98575F8E}"/>
              </a:ext>
            </a:extLst>
          </p:cNvPr>
          <p:cNvPicPr>
            <a:picLocks noChangeAspect="1"/>
          </p:cNvPicPr>
          <p:nvPr/>
        </p:nvPicPr>
        <p:blipFill>
          <a:blip r:embed="rId6"/>
          <a:stretch>
            <a:fillRect/>
          </a:stretch>
        </p:blipFill>
        <p:spPr>
          <a:xfrm>
            <a:off x="0" y="1825626"/>
            <a:ext cx="12192000" cy="4735430"/>
          </a:xfrm>
          <a:prstGeom prst="rect">
            <a:avLst/>
          </a:prstGeom>
          <a:solidFill>
            <a:srgbClr val="88C07D"/>
          </a:solidFill>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576755" y="3428464"/>
            <a:ext cx="11038490" cy="975084"/>
          </a:xfrm>
        </p:spPr>
        <p:txBody>
          <a:bodyPr>
            <a:normAutofit fontScale="90000"/>
          </a:bodyPr>
          <a:lstStyle/>
          <a:p>
            <a:pPr algn="ctr"/>
            <a:r>
              <a:rPr lang="en-US" sz="6000" dirty="0">
                <a:latin typeface="Arial"/>
                <a:cs typeface="Arial"/>
              </a:rPr>
              <a:t>Comprehensive Plan Questions?</a:t>
            </a:r>
            <a:endParaRPr lang="en-US" sz="60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F0DFAC4-7FE6-4727-DF6C-9CC43113A1F4}"/>
              </a:ext>
            </a:extLst>
          </p:cNvPr>
          <p:cNvSpPr>
            <a:spLocks noGrp="1"/>
          </p:cNvSpPr>
          <p:nvPr>
            <p:ph type="sldNum" sz="quarter" idx="12"/>
          </p:nvPr>
        </p:nvSpPr>
        <p:spPr>
          <a:xfrm>
            <a:off x="9288254" y="6514517"/>
            <a:ext cx="2743200" cy="365125"/>
          </a:xfrm>
        </p:spPr>
        <p:txBody>
          <a:bodyPr vert="horz" lIns="91440" tIns="45720" rIns="91440" bIns="45720" rtlCol="0" anchor="ctr"/>
          <a:lstStyle/>
          <a:p>
            <a:fld id="{31EF80A3-586B-0241-AB39-D244B6E3EBB9}" type="slidenum">
              <a:rPr lang="en-US" sz="1600" b="1">
                <a:solidFill>
                  <a:schemeClr val="accent6">
                    <a:lumMod val="50000"/>
                  </a:schemeClr>
                </a:solidFill>
              </a:rPr>
              <a:pPr/>
              <a:t>22</a:t>
            </a:fld>
            <a:endParaRPr lang="en-US" sz="1600" b="1" dirty="0">
              <a:solidFill>
                <a:schemeClr val="accent6">
                  <a:lumMod val="50000"/>
                </a:schemeClr>
              </a:solidFill>
            </a:endParaRPr>
          </a:p>
        </p:txBody>
      </p:sp>
    </p:spTree>
    <p:extLst>
      <p:ext uri="{BB962C8B-B14F-4D97-AF65-F5344CB8AC3E}">
        <p14:creationId xmlns:p14="http://schemas.microsoft.com/office/powerpoint/2010/main" val="150278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315310" y="715604"/>
            <a:ext cx="11038490" cy="975084"/>
          </a:xfrm>
        </p:spPr>
        <p:txBody>
          <a:bodyPr>
            <a:normAutofit/>
          </a:bodyPr>
          <a:lstStyle/>
          <a:p>
            <a:r>
              <a:rPr lang="en-US" dirty="0">
                <a:latin typeface="Arial" panose="020B0604020202020204" pitchFamily="34" charset="0"/>
                <a:cs typeface="Arial" panose="020B0604020202020204" pitchFamily="34" charset="0"/>
              </a:rPr>
              <a:t>Parks Element - K2044 Highlights</a:t>
            </a:r>
          </a:p>
        </p:txBody>
      </p:sp>
      <p:sp>
        <p:nvSpPr>
          <p:cNvPr id="3" name="Content Placeholder 2">
            <a:extLst>
              <a:ext uri="{FF2B5EF4-FFF2-40B4-BE49-F238E27FC236}">
                <a16:creationId xmlns:a16="http://schemas.microsoft.com/office/drawing/2014/main" id="{5B4EA347-D1F9-BDCF-8DAD-5A0E54CFF130}"/>
              </a:ext>
            </a:extLst>
          </p:cNvPr>
          <p:cNvSpPr>
            <a:spLocks noGrp="1"/>
          </p:cNvSpPr>
          <p:nvPr>
            <p:ph idx="1"/>
          </p:nvPr>
        </p:nvSpPr>
        <p:spPr>
          <a:xfrm>
            <a:off x="201009" y="1968068"/>
            <a:ext cx="11461055" cy="4039925"/>
          </a:xfrm>
        </p:spPr>
        <p:txBody>
          <a:bodyPr vert="horz" lIns="91440" tIns="45720" rIns="91440" bIns="45720" rtlCol="0" anchor="t">
            <a:noAutofit/>
          </a:bodyPr>
          <a:lstStyle/>
          <a:p>
            <a:pPr fontAlgn="base">
              <a:lnSpc>
                <a:spcPct val="100000"/>
              </a:lnSpc>
              <a:spcBef>
                <a:spcPts val="0"/>
              </a:spcBef>
              <a:spcAft>
                <a:spcPts val="600"/>
              </a:spcAft>
            </a:pPr>
            <a:r>
              <a:rPr lang="en-US" sz="2400" b="1" dirty="0">
                <a:latin typeface="Neutra Text"/>
              </a:rPr>
              <a:t>Prioritize underserved communities</a:t>
            </a:r>
          </a:p>
          <a:p>
            <a:pPr fontAlgn="base">
              <a:lnSpc>
                <a:spcPct val="100000"/>
              </a:lnSpc>
              <a:spcBef>
                <a:spcPts val="0"/>
              </a:spcBef>
              <a:spcAft>
                <a:spcPts val="600"/>
              </a:spcAft>
            </a:pPr>
            <a:r>
              <a:rPr lang="en-US" sz="2400" dirty="0">
                <a:latin typeface="Neutra Text"/>
              </a:rPr>
              <a:t>Explore </a:t>
            </a:r>
            <a:r>
              <a:rPr lang="en-US" sz="2400" b="1" dirty="0">
                <a:latin typeface="Neutra Text"/>
              </a:rPr>
              <a:t>innovative solutions to provide parks </a:t>
            </a:r>
            <a:r>
              <a:rPr lang="en-US" sz="2400" dirty="0">
                <a:latin typeface="Neutra Text"/>
              </a:rPr>
              <a:t>&amp; recreational opportunities in denser areas</a:t>
            </a:r>
          </a:p>
          <a:p>
            <a:pPr fontAlgn="base">
              <a:lnSpc>
                <a:spcPct val="100000"/>
              </a:lnSpc>
              <a:spcBef>
                <a:spcPts val="0"/>
              </a:spcBef>
              <a:spcAft>
                <a:spcPts val="600"/>
              </a:spcAft>
            </a:pPr>
            <a:r>
              <a:rPr lang="en-US" sz="2400" dirty="0">
                <a:latin typeface="Neutra Text"/>
              </a:rPr>
              <a:t>Create </a:t>
            </a:r>
            <a:r>
              <a:rPr lang="en-US" sz="2400" b="1" dirty="0">
                <a:latin typeface="Neutra Text"/>
              </a:rPr>
              <a:t>new public access to Lake Washington</a:t>
            </a:r>
            <a:r>
              <a:rPr lang="en-US" sz="2400" dirty="0">
                <a:latin typeface="Neutra Text"/>
              </a:rPr>
              <a:t> shoreline</a:t>
            </a:r>
          </a:p>
          <a:p>
            <a:pPr fontAlgn="base">
              <a:lnSpc>
                <a:spcPct val="100000"/>
              </a:lnSpc>
              <a:spcBef>
                <a:spcPts val="0"/>
              </a:spcBef>
              <a:spcAft>
                <a:spcPts val="600"/>
              </a:spcAft>
            </a:pPr>
            <a:r>
              <a:rPr lang="en-US" sz="2400" b="1" dirty="0">
                <a:latin typeface="Neutra Text"/>
              </a:rPr>
              <a:t>Improve Americans with Disabilities Act (ADA) accessibility </a:t>
            </a:r>
            <a:r>
              <a:rPr lang="en-US" sz="2400" dirty="0">
                <a:latin typeface="Neutra Text"/>
              </a:rPr>
              <a:t>at City parks and recreation facilities</a:t>
            </a:r>
          </a:p>
          <a:p>
            <a:pPr fontAlgn="base">
              <a:lnSpc>
                <a:spcPct val="100000"/>
              </a:lnSpc>
              <a:spcBef>
                <a:spcPts val="0"/>
              </a:spcBef>
              <a:spcAft>
                <a:spcPts val="600"/>
              </a:spcAft>
            </a:pPr>
            <a:r>
              <a:rPr lang="en-US" sz="2400" dirty="0">
                <a:latin typeface="Neutra Text"/>
              </a:rPr>
              <a:t>Preserve and </a:t>
            </a:r>
            <a:r>
              <a:rPr lang="en-US" sz="2400" b="1" dirty="0">
                <a:latin typeface="Neutra Text"/>
              </a:rPr>
              <a:t>enhance the tree canopy </a:t>
            </a:r>
            <a:r>
              <a:rPr lang="en-US" sz="2400" dirty="0">
                <a:latin typeface="Neutra Text"/>
              </a:rPr>
              <a:t>in parks</a:t>
            </a:r>
          </a:p>
          <a:p>
            <a:pPr fontAlgn="base">
              <a:lnSpc>
                <a:spcPct val="100000"/>
              </a:lnSpc>
              <a:spcBef>
                <a:spcPts val="0"/>
              </a:spcBef>
              <a:spcAft>
                <a:spcPts val="600"/>
              </a:spcAft>
            </a:pPr>
            <a:r>
              <a:rPr lang="en-US" sz="2400" b="1" dirty="0">
                <a:latin typeface="Neutra Text"/>
              </a:rPr>
              <a:t>Incorporate sustainability </a:t>
            </a:r>
            <a:r>
              <a:rPr lang="en-US" sz="2400" dirty="0">
                <a:latin typeface="Neutra Text"/>
              </a:rPr>
              <a:t>initiatives and parks &amp; recreation facilities</a:t>
            </a:r>
          </a:p>
        </p:txBody>
      </p:sp>
      <p:pic>
        <p:nvPicPr>
          <p:cNvPr id="7" name="Picture 6">
            <a:extLst>
              <a:ext uri="{FF2B5EF4-FFF2-40B4-BE49-F238E27FC236}">
                <a16:creationId xmlns:a16="http://schemas.microsoft.com/office/drawing/2014/main" id="{68C012DE-7052-9A69-B8E6-7B7B7DBBAE94}"/>
              </a:ext>
            </a:extLst>
          </p:cNvPr>
          <p:cNvPicPr>
            <a:picLocks noChangeAspect="1"/>
          </p:cNvPicPr>
          <p:nvPr/>
        </p:nvPicPr>
        <p:blipFill>
          <a:blip r:embed="rId4"/>
          <a:stretch>
            <a:fillRect/>
          </a:stretch>
        </p:blipFill>
        <p:spPr>
          <a:xfrm>
            <a:off x="0" y="1689602"/>
            <a:ext cx="9624657" cy="136133"/>
          </a:xfrm>
          <a:prstGeom prst="rect">
            <a:avLst/>
          </a:prstGeom>
        </p:spPr>
      </p:pic>
      <p:pic>
        <p:nvPicPr>
          <p:cNvPr id="6" name="Graphic 5" descr="Deciduous tree outline">
            <a:extLst>
              <a:ext uri="{FF2B5EF4-FFF2-40B4-BE49-F238E27FC236}">
                <a16:creationId xmlns:a16="http://schemas.microsoft.com/office/drawing/2014/main" id="{119191F6-53DD-E10A-FC75-3FAED0E36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4657" y="4889932"/>
            <a:ext cx="1185041" cy="1185041"/>
          </a:xfrm>
          <a:prstGeom prst="rect">
            <a:avLst/>
          </a:prstGeom>
        </p:spPr>
      </p:pic>
      <p:pic>
        <p:nvPicPr>
          <p:cNvPr id="9" name="Graphic 8" descr="Kayak outline">
            <a:extLst>
              <a:ext uri="{FF2B5EF4-FFF2-40B4-BE49-F238E27FC236}">
                <a16:creationId xmlns:a16="http://schemas.microsoft.com/office/drawing/2014/main" id="{0D258C53-E9C0-88A2-02BA-315872E832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55230" y="2802990"/>
            <a:ext cx="1185040" cy="1185040"/>
          </a:xfrm>
          <a:prstGeom prst="rect">
            <a:avLst/>
          </a:prstGeom>
        </p:spPr>
      </p:pic>
    </p:spTree>
    <p:extLst>
      <p:ext uri="{BB962C8B-B14F-4D97-AF65-F5344CB8AC3E}">
        <p14:creationId xmlns:p14="http://schemas.microsoft.com/office/powerpoint/2010/main" val="80439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alphaModFix amt="7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160546" y="481806"/>
            <a:ext cx="9897355" cy="1325563"/>
          </a:xfrm>
        </p:spPr>
        <p:txBody>
          <a:bodyPr>
            <a:normAutofit/>
          </a:bodyPr>
          <a:lstStyle/>
          <a:p>
            <a:r>
              <a:rPr lang="en-US" sz="3600" b="1" dirty="0">
                <a:latin typeface="Calibri "/>
              </a:rPr>
              <a:t>Economic Development Element –K2044 Highlights</a:t>
            </a:r>
          </a:p>
        </p:txBody>
      </p:sp>
      <p:sp>
        <p:nvSpPr>
          <p:cNvPr id="3" name="Content Placeholder 2">
            <a:extLst>
              <a:ext uri="{FF2B5EF4-FFF2-40B4-BE49-F238E27FC236}">
                <a16:creationId xmlns:a16="http://schemas.microsoft.com/office/drawing/2014/main" id="{EF27EE86-0111-D95C-485D-016C2900CAAB}"/>
              </a:ext>
            </a:extLst>
          </p:cNvPr>
          <p:cNvSpPr>
            <a:spLocks noGrp="1"/>
          </p:cNvSpPr>
          <p:nvPr>
            <p:ph idx="1"/>
          </p:nvPr>
        </p:nvSpPr>
        <p:spPr>
          <a:xfrm>
            <a:off x="359972" y="1948174"/>
            <a:ext cx="11472056" cy="4351338"/>
          </a:xfrm>
        </p:spPr>
        <p:txBody>
          <a:bodyPr>
            <a:noAutofit/>
          </a:bodyPr>
          <a:lstStyle/>
          <a:p>
            <a:r>
              <a:rPr lang="en-US" sz="2400" dirty="0">
                <a:latin typeface="Neutra Text" panose="02000000000000000000"/>
              </a:rPr>
              <a:t>Increase amount of </a:t>
            </a:r>
            <a:r>
              <a:rPr lang="en-US" sz="2400" b="1" dirty="0">
                <a:latin typeface="Neutra Text" panose="02000000000000000000"/>
              </a:rPr>
              <a:t>affordable commercial rent</a:t>
            </a:r>
            <a:r>
              <a:rPr lang="en-US" sz="2400" dirty="0">
                <a:latin typeface="Neutra Text" panose="02000000000000000000"/>
              </a:rPr>
              <a:t> spaces</a:t>
            </a:r>
          </a:p>
          <a:p>
            <a:r>
              <a:rPr lang="en-US" sz="2400" dirty="0">
                <a:latin typeface="Neutra Text" panose="02000000000000000000"/>
              </a:rPr>
              <a:t>Promote </a:t>
            </a:r>
            <a:r>
              <a:rPr lang="en-US" sz="2400" b="1" dirty="0">
                <a:latin typeface="Neutra Text" panose="02000000000000000000"/>
              </a:rPr>
              <a:t>“third places” </a:t>
            </a:r>
            <a:r>
              <a:rPr lang="en-US" sz="2400" dirty="0">
                <a:latin typeface="Neutra Text" panose="02000000000000000000"/>
              </a:rPr>
              <a:t>for economic activity</a:t>
            </a:r>
          </a:p>
          <a:p>
            <a:r>
              <a:rPr lang="en-US" sz="2400" dirty="0">
                <a:latin typeface="Neutra Text" panose="02000000000000000000"/>
              </a:rPr>
              <a:t>Support </a:t>
            </a:r>
            <a:r>
              <a:rPr lang="en-US" sz="2400" b="1" dirty="0">
                <a:latin typeface="Neutra Text" panose="02000000000000000000"/>
              </a:rPr>
              <a:t>diversity of businesses </a:t>
            </a:r>
            <a:r>
              <a:rPr lang="en-US" sz="2400" dirty="0">
                <a:latin typeface="Neutra Text" panose="02000000000000000000"/>
              </a:rPr>
              <a:t>and other DEIB goals</a:t>
            </a:r>
          </a:p>
          <a:p>
            <a:r>
              <a:rPr lang="en-US" sz="2400" dirty="0">
                <a:latin typeface="Neutra Text" panose="02000000000000000000"/>
              </a:rPr>
              <a:t>Allow </a:t>
            </a:r>
            <a:r>
              <a:rPr lang="en-US" sz="2400" b="1" dirty="0">
                <a:latin typeface="Neutra Text" panose="02000000000000000000"/>
              </a:rPr>
              <a:t>small-scale commercial </a:t>
            </a:r>
            <a:r>
              <a:rPr lang="en-US" sz="2400" dirty="0">
                <a:latin typeface="Neutra Text" panose="02000000000000000000"/>
              </a:rPr>
              <a:t>in residential neighborhoods (e.g., neighborhood-oriented corner stores)</a:t>
            </a:r>
          </a:p>
          <a:p>
            <a:r>
              <a:rPr lang="en-US" sz="2400" b="1" dirty="0">
                <a:latin typeface="Neutra Text" panose="02000000000000000000"/>
              </a:rPr>
              <a:t>Flexible home-based businesses </a:t>
            </a:r>
            <a:r>
              <a:rPr lang="en-US" sz="2400" dirty="0">
                <a:latin typeface="Neutra Text" panose="02000000000000000000"/>
              </a:rPr>
              <a:t>code amendments</a:t>
            </a:r>
          </a:p>
          <a:p>
            <a:r>
              <a:rPr lang="en-US" sz="2400" b="1" dirty="0">
                <a:latin typeface="Neutra Text" panose="02000000000000000000"/>
              </a:rPr>
              <a:t>Promote entrepreneurship</a:t>
            </a:r>
            <a:r>
              <a:rPr lang="en-US" sz="2400" dirty="0">
                <a:latin typeface="Neutra Text" panose="02000000000000000000"/>
              </a:rPr>
              <a:t>; pop-up commercial spaces; activate parks w/businesses</a:t>
            </a:r>
          </a:p>
          <a:p>
            <a:endParaRPr lang="en-US" sz="2400" dirty="0"/>
          </a:p>
        </p:txBody>
      </p:sp>
      <p:pic>
        <p:nvPicPr>
          <p:cNvPr id="6" name="Picture 5">
            <a:extLst>
              <a:ext uri="{FF2B5EF4-FFF2-40B4-BE49-F238E27FC236}">
                <a16:creationId xmlns:a16="http://schemas.microsoft.com/office/drawing/2014/main" id="{FA8D9ACB-513F-DF6C-3203-31C561353A3B}"/>
              </a:ext>
            </a:extLst>
          </p:cNvPr>
          <p:cNvPicPr>
            <a:picLocks noChangeAspect="1"/>
          </p:cNvPicPr>
          <p:nvPr/>
        </p:nvPicPr>
        <p:blipFill>
          <a:blip r:embed="rId4"/>
          <a:stretch>
            <a:fillRect/>
          </a:stretch>
        </p:blipFill>
        <p:spPr>
          <a:xfrm>
            <a:off x="9806151" y="715604"/>
            <a:ext cx="2225303" cy="1110021"/>
          </a:xfrm>
          <a:prstGeom prst="rect">
            <a:avLst/>
          </a:prstGeom>
        </p:spPr>
      </p:pic>
      <p:pic>
        <p:nvPicPr>
          <p:cNvPr id="7" name="Picture 6">
            <a:extLst>
              <a:ext uri="{FF2B5EF4-FFF2-40B4-BE49-F238E27FC236}">
                <a16:creationId xmlns:a16="http://schemas.microsoft.com/office/drawing/2014/main" id="{68C012DE-7052-9A69-B8E6-7B7B7DBBAE94}"/>
              </a:ext>
            </a:extLst>
          </p:cNvPr>
          <p:cNvPicPr>
            <a:picLocks noChangeAspect="1"/>
          </p:cNvPicPr>
          <p:nvPr/>
        </p:nvPicPr>
        <p:blipFill>
          <a:blip r:embed="rId5"/>
          <a:stretch>
            <a:fillRect/>
          </a:stretch>
        </p:blipFill>
        <p:spPr>
          <a:xfrm>
            <a:off x="0" y="1689602"/>
            <a:ext cx="9624657" cy="136133"/>
          </a:xfrm>
          <a:prstGeom prst="rect">
            <a:avLst/>
          </a:prstGeom>
        </p:spPr>
      </p:pic>
    </p:spTree>
    <p:extLst>
      <p:ext uri="{BB962C8B-B14F-4D97-AF65-F5344CB8AC3E}">
        <p14:creationId xmlns:p14="http://schemas.microsoft.com/office/powerpoint/2010/main" val="272058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C300E7A-BB55-0F28-DAC7-FE2955194F02}"/>
              </a:ext>
            </a:extLst>
          </p:cNvPr>
          <p:cNvSpPr txBox="1"/>
          <p:nvPr/>
        </p:nvSpPr>
        <p:spPr>
          <a:xfrm>
            <a:off x="9701958" y="2400642"/>
            <a:ext cx="2173005" cy="923330"/>
          </a:xfrm>
          <a:prstGeom prst="rect">
            <a:avLst/>
          </a:prstGeom>
          <a:noFill/>
        </p:spPr>
        <p:txBody>
          <a:bodyPr wrap="square" rtlCol="0">
            <a:spAutoFit/>
          </a:bodyPr>
          <a:lstStyle/>
          <a:p>
            <a:r>
              <a:rPr lang="en-US" b="1" dirty="0"/>
              <a:t>10,440</a:t>
            </a:r>
            <a:r>
              <a:rPr lang="en-US" dirty="0"/>
              <a:t> Apartments (</a:t>
            </a:r>
            <a:r>
              <a:rPr lang="en-US" u="sng" dirty="0"/>
              <a:t>79%</a:t>
            </a:r>
            <a:r>
              <a:rPr lang="en-US" dirty="0"/>
              <a:t>) for households making </a:t>
            </a:r>
            <a:r>
              <a:rPr lang="en-US" b="1" dirty="0"/>
              <a:t>0-50% AMI</a:t>
            </a:r>
          </a:p>
        </p:txBody>
      </p:sp>
      <p:sp>
        <p:nvSpPr>
          <p:cNvPr id="9" name="TextBox 8">
            <a:extLst>
              <a:ext uri="{FF2B5EF4-FFF2-40B4-BE49-F238E27FC236}">
                <a16:creationId xmlns:a16="http://schemas.microsoft.com/office/drawing/2014/main" id="{E163C29C-F1B5-63D9-8160-6279CBBFD34F}"/>
              </a:ext>
            </a:extLst>
          </p:cNvPr>
          <p:cNvSpPr txBox="1"/>
          <p:nvPr/>
        </p:nvSpPr>
        <p:spPr>
          <a:xfrm>
            <a:off x="9701958" y="3700420"/>
            <a:ext cx="2278457" cy="923330"/>
          </a:xfrm>
          <a:prstGeom prst="rect">
            <a:avLst/>
          </a:prstGeom>
          <a:noFill/>
        </p:spPr>
        <p:txBody>
          <a:bodyPr wrap="square" rtlCol="0">
            <a:spAutoFit/>
          </a:bodyPr>
          <a:lstStyle/>
          <a:p>
            <a:r>
              <a:rPr lang="en-US" b="1" dirty="0"/>
              <a:t>1,509</a:t>
            </a:r>
            <a:r>
              <a:rPr lang="en-US" dirty="0"/>
              <a:t> Multi-plex (</a:t>
            </a:r>
            <a:r>
              <a:rPr lang="en-US" u="sng" dirty="0"/>
              <a:t>11%</a:t>
            </a:r>
            <a:r>
              <a:rPr lang="en-US" dirty="0"/>
              <a:t>)for households making </a:t>
            </a:r>
            <a:r>
              <a:rPr lang="en-US" b="1" dirty="0"/>
              <a:t>51-120% AMI</a:t>
            </a:r>
          </a:p>
        </p:txBody>
      </p:sp>
      <p:sp>
        <p:nvSpPr>
          <p:cNvPr id="10" name="TextBox 9">
            <a:extLst>
              <a:ext uri="{FF2B5EF4-FFF2-40B4-BE49-F238E27FC236}">
                <a16:creationId xmlns:a16="http://schemas.microsoft.com/office/drawing/2014/main" id="{EBE6554B-8C4C-1AF1-6856-1A654AB87DD3}"/>
              </a:ext>
            </a:extLst>
          </p:cNvPr>
          <p:cNvSpPr txBox="1"/>
          <p:nvPr/>
        </p:nvSpPr>
        <p:spPr>
          <a:xfrm>
            <a:off x="9733673" y="5074422"/>
            <a:ext cx="2173006" cy="923330"/>
          </a:xfrm>
          <a:prstGeom prst="rect">
            <a:avLst/>
          </a:prstGeom>
          <a:noFill/>
        </p:spPr>
        <p:txBody>
          <a:bodyPr wrap="square" rtlCol="0">
            <a:spAutoFit/>
          </a:bodyPr>
          <a:lstStyle/>
          <a:p>
            <a:r>
              <a:rPr lang="en-US" b="1" dirty="0"/>
              <a:t>1,251</a:t>
            </a:r>
            <a:r>
              <a:rPr lang="en-US" dirty="0"/>
              <a:t> Single family (</a:t>
            </a:r>
            <a:r>
              <a:rPr lang="en-US" u="sng" dirty="0"/>
              <a:t>10%</a:t>
            </a:r>
            <a:r>
              <a:rPr lang="en-US" dirty="0"/>
              <a:t>) for households making </a:t>
            </a:r>
            <a:r>
              <a:rPr lang="en-US" b="1" dirty="0"/>
              <a:t>+120% AMI</a:t>
            </a:r>
          </a:p>
        </p:txBody>
      </p:sp>
      <p:sp>
        <p:nvSpPr>
          <p:cNvPr id="11" name="TextBox 10">
            <a:extLst>
              <a:ext uri="{FF2B5EF4-FFF2-40B4-BE49-F238E27FC236}">
                <a16:creationId xmlns:a16="http://schemas.microsoft.com/office/drawing/2014/main" id="{D526B7AC-5071-0B56-96E2-4A5AEAA8ADB9}"/>
              </a:ext>
            </a:extLst>
          </p:cNvPr>
          <p:cNvSpPr txBox="1"/>
          <p:nvPr/>
        </p:nvSpPr>
        <p:spPr>
          <a:xfrm>
            <a:off x="0" y="775050"/>
            <a:ext cx="12192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Kirkland’s 2019-2044 Housing Needs Allocation</a:t>
            </a:r>
          </a:p>
        </p:txBody>
      </p:sp>
      <p:pic>
        <p:nvPicPr>
          <p:cNvPr id="12" name="Picture 11">
            <a:extLst>
              <a:ext uri="{FF2B5EF4-FFF2-40B4-BE49-F238E27FC236}">
                <a16:creationId xmlns:a16="http://schemas.microsoft.com/office/drawing/2014/main" id="{3D406A06-3191-B0A4-D37B-54FDE45DEB7D}"/>
              </a:ext>
            </a:extLst>
          </p:cNvPr>
          <p:cNvPicPr>
            <a:picLocks noChangeAspect="1"/>
          </p:cNvPicPr>
          <p:nvPr/>
        </p:nvPicPr>
        <p:blipFill>
          <a:blip r:embed="rId3"/>
          <a:stretch>
            <a:fillRect/>
          </a:stretch>
        </p:blipFill>
        <p:spPr>
          <a:xfrm>
            <a:off x="9122467" y="2773289"/>
            <a:ext cx="589735" cy="272330"/>
          </a:xfrm>
          <a:prstGeom prst="rect">
            <a:avLst/>
          </a:prstGeom>
        </p:spPr>
      </p:pic>
      <p:pic>
        <p:nvPicPr>
          <p:cNvPr id="14" name="Picture 13">
            <a:extLst>
              <a:ext uri="{FF2B5EF4-FFF2-40B4-BE49-F238E27FC236}">
                <a16:creationId xmlns:a16="http://schemas.microsoft.com/office/drawing/2014/main" id="{1FC19694-1B49-7BDE-C355-34BAB3093EE5}"/>
              </a:ext>
            </a:extLst>
          </p:cNvPr>
          <p:cNvPicPr>
            <a:picLocks noChangeAspect="1"/>
          </p:cNvPicPr>
          <p:nvPr/>
        </p:nvPicPr>
        <p:blipFill>
          <a:blip r:embed="rId4"/>
          <a:stretch>
            <a:fillRect/>
          </a:stretch>
        </p:blipFill>
        <p:spPr>
          <a:xfrm>
            <a:off x="9221634" y="3987233"/>
            <a:ext cx="391400" cy="349704"/>
          </a:xfrm>
          <a:prstGeom prst="rect">
            <a:avLst/>
          </a:prstGeom>
        </p:spPr>
      </p:pic>
      <p:pic>
        <p:nvPicPr>
          <p:cNvPr id="15" name="Picture 14">
            <a:extLst>
              <a:ext uri="{FF2B5EF4-FFF2-40B4-BE49-F238E27FC236}">
                <a16:creationId xmlns:a16="http://schemas.microsoft.com/office/drawing/2014/main" id="{20E6A4C9-2FDC-69E6-6EEE-90CF8802F038}"/>
              </a:ext>
            </a:extLst>
          </p:cNvPr>
          <p:cNvPicPr>
            <a:picLocks noChangeAspect="1"/>
          </p:cNvPicPr>
          <p:nvPr/>
        </p:nvPicPr>
        <p:blipFill>
          <a:blip r:embed="rId5"/>
          <a:stretch>
            <a:fillRect/>
          </a:stretch>
        </p:blipFill>
        <p:spPr>
          <a:xfrm>
            <a:off x="9208244" y="5389923"/>
            <a:ext cx="461121" cy="191702"/>
          </a:xfrm>
          <a:prstGeom prst="rect">
            <a:avLst/>
          </a:prstGeom>
        </p:spPr>
      </p:pic>
      <p:pic>
        <p:nvPicPr>
          <p:cNvPr id="16" name="Picture 15" descr="A graphic of a number of apartments&#10;&#10;Description automatically generated">
            <a:extLst>
              <a:ext uri="{FF2B5EF4-FFF2-40B4-BE49-F238E27FC236}">
                <a16:creationId xmlns:a16="http://schemas.microsoft.com/office/drawing/2014/main" id="{090CFE35-04C9-83A3-135A-CB0940D21A00}"/>
              </a:ext>
            </a:extLst>
          </p:cNvPr>
          <p:cNvPicPr>
            <a:picLocks noChangeAspect="1"/>
          </p:cNvPicPr>
          <p:nvPr/>
        </p:nvPicPr>
        <p:blipFill>
          <a:blip r:embed="rId6"/>
          <a:stretch>
            <a:fillRect/>
          </a:stretch>
        </p:blipFill>
        <p:spPr>
          <a:xfrm>
            <a:off x="211585" y="2243970"/>
            <a:ext cx="8570233" cy="3753782"/>
          </a:xfrm>
          <a:prstGeom prst="rect">
            <a:avLst/>
          </a:prstGeom>
        </p:spPr>
      </p:pic>
      <p:sp>
        <p:nvSpPr>
          <p:cNvPr id="17" name="TextBox 16">
            <a:extLst>
              <a:ext uri="{FF2B5EF4-FFF2-40B4-BE49-F238E27FC236}">
                <a16:creationId xmlns:a16="http://schemas.microsoft.com/office/drawing/2014/main" id="{80576A70-0F98-CCF8-3982-B282608E0C41}"/>
              </a:ext>
            </a:extLst>
          </p:cNvPr>
          <p:cNvSpPr txBox="1"/>
          <p:nvPr/>
        </p:nvSpPr>
        <p:spPr>
          <a:xfrm>
            <a:off x="3924300" y="1555945"/>
            <a:ext cx="434340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13,200 Net New Units</a:t>
            </a:r>
          </a:p>
        </p:txBody>
      </p:sp>
      <p:sp>
        <p:nvSpPr>
          <p:cNvPr id="18" name="Rectangle: Rounded Corners 17">
            <a:extLst>
              <a:ext uri="{FF2B5EF4-FFF2-40B4-BE49-F238E27FC236}">
                <a16:creationId xmlns:a16="http://schemas.microsoft.com/office/drawing/2014/main" id="{3465AC78-FC0E-1F6A-7882-937080E5616F}"/>
              </a:ext>
            </a:extLst>
          </p:cNvPr>
          <p:cNvSpPr/>
          <p:nvPr/>
        </p:nvSpPr>
        <p:spPr>
          <a:xfrm>
            <a:off x="9066441" y="2079165"/>
            <a:ext cx="2913973" cy="4150185"/>
          </a:xfrm>
          <a:prstGeom prst="round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25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AA11-F5D9-F434-DDB6-4D45E52F629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3EBE8CE-8071-9781-2A97-856CE84E30A6}"/>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63B0E7F2-95F5-89BE-967A-3864ADF45503}"/>
              </a:ext>
            </a:extLst>
          </p:cNvPr>
          <p:cNvPicPr>
            <a:picLocks noChangeAspect="1"/>
          </p:cNvPicPr>
          <p:nvPr/>
        </p:nvPicPr>
        <p:blipFill>
          <a:blip r:embed="rId2"/>
          <a:stretch>
            <a:fillRect/>
          </a:stretch>
        </p:blipFill>
        <p:spPr>
          <a:xfrm>
            <a:off x="33337" y="490537"/>
            <a:ext cx="12125325" cy="5876925"/>
          </a:xfrm>
          <a:prstGeom prst="rect">
            <a:avLst/>
          </a:prstGeom>
        </p:spPr>
      </p:pic>
    </p:spTree>
    <p:extLst>
      <p:ext uri="{BB962C8B-B14F-4D97-AF65-F5344CB8AC3E}">
        <p14:creationId xmlns:p14="http://schemas.microsoft.com/office/powerpoint/2010/main" val="131474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AC68-A7EE-7967-341B-8513E93CD44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0F29443-4D4C-D114-CCE7-332A156F2653}"/>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4CADA7DE-9FF6-A578-4BC8-D1ABD7AFC032}"/>
              </a:ext>
            </a:extLst>
          </p:cNvPr>
          <p:cNvPicPr>
            <a:picLocks noChangeAspect="1"/>
          </p:cNvPicPr>
          <p:nvPr/>
        </p:nvPicPr>
        <p:blipFill>
          <a:blip r:embed="rId2"/>
          <a:stretch>
            <a:fillRect/>
          </a:stretch>
        </p:blipFill>
        <p:spPr>
          <a:xfrm>
            <a:off x="66675" y="495300"/>
            <a:ext cx="12058650" cy="5867400"/>
          </a:xfrm>
          <a:prstGeom prst="rect">
            <a:avLst/>
          </a:prstGeom>
        </p:spPr>
      </p:pic>
    </p:spTree>
    <p:extLst>
      <p:ext uri="{BB962C8B-B14F-4D97-AF65-F5344CB8AC3E}">
        <p14:creationId xmlns:p14="http://schemas.microsoft.com/office/powerpoint/2010/main" val="238138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47461D-641A-5238-5FA9-36A4709907AC}"/>
              </a:ext>
            </a:extLst>
          </p:cNvPr>
          <p:cNvPicPr>
            <a:picLocks noChangeAspect="1"/>
          </p:cNvPicPr>
          <p:nvPr/>
        </p:nvPicPr>
        <p:blipFill>
          <a:blip r:embed="rId2"/>
          <a:stretch>
            <a:fillRect/>
          </a:stretch>
        </p:blipFill>
        <p:spPr>
          <a:xfrm>
            <a:off x="47625" y="414337"/>
            <a:ext cx="12096750" cy="6029325"/>
          </a:xfrm>
          <a:prstGeom prst="rect">
            <a:avLst/>
          </a:prstGeom>
        </p:spPr>
      </p:pic>
    </p:spTree>
    <p:extLst>
      <p:ext uri="{BB962C8B-B14F-4D97-AF65-F5344CB8AC3E}">
        <p14:creationId xmlns:p14="http://schemas.microsoft.com/office/powerpoint/2010/main" val="122216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74A67-2B4F-08FE-91A3-8284F982A1FC}"/>
              </a:ext>
            </a:extLst>
          </p:cNvPr>
          <p:cNvPicPr>
            <a:picLocks noChangeAspect="1"/>
          </p:cNvPicPr>
          <p:nvPr/>
        </p:nvPicPr>
        <p:blipFill>
          <a:blip r:embed="rId3"/>
          <a:stretch>
            <a:fillRect/>
          </a:stretch>
        </p:blipFill>
        <p:spPr>
          <a:xfrm>
            <a:off x="-35011" y="0"/>
            <a:ext cx="12192000" cy="6858000"/>
          </a:xfrm>
          <a:prstGeom prst="rect">
            <a:avLst/>
          </a:prstGeom>
        </p:spPr>
      </p:pic>
      <p:sp>
        <p:nvSpPr>
          <p:cNvPr id="2" name="Title 1">
            <a:extLst>
              <a:ext uri="{FF2B5EF4-FFF2-40B4-BE49-F238E27FC236}">
                <a16:creationId xmlns:a16="http://schemas.microsoft.com/office/drawing/2014/main" id="{9504A42A-8DF1-5C8E-1015-BFC8CB5CE839}"/>
              </a:ext>
            </a:extLst>
          </p:cNvPr>
          <p:cNvSpPr>
            <a:spLocks noGrp="1"/>
          </p:cNvSpPr>
          <p:nvPr>
            <p:ph type="title"/>
          </p:nvPr>
        </p:nvSpPr>
        <p:spPr>
          <a:xfrm>
            <a:off x="163010" y="365125"/>
            <a:ext cx="10515600" cy="1325563"/>
          </a:xfrm>
        </p:spPr>
        <p:txBody>
          <a:bodyPr>
            <a:normAutofit/>
          </a:bodyPr>
          <a:lstStyle/>
          <a:p>
            <a:r>
              <a:rPr lang="en-US" sz="4000" dirty="0">
                <a:latin typeface="Arial"/>
                <a:cs typeface="Arial"/>
              </a:rPr>
              <a:t>Land Use –K2044 Highlights</a:t>
            </a:r>
          </a:p>
        </p:txBody>
      </p:sp>
      <p:pic>
        <p:nvPicPr>
          <p:cNvPr id="7" name="Picture 6">
            <a:extLst>
              <a:ext uri="{FF2B5EF4-FFF2-40B4-BE49-F238E27FC236}">
                <a16:creationId xmlns:a16="http://schemas.microsoft.com/office/drawing/2014/main" id="{68C012DE-7052-9A69-B8E6-7B7B7DBBAE94}"/>
              </a:ext>
            </a:extLst>
          </p:cNvPr>
          <p:cNvPicPr>
            <a:picLocks noChangeAspect="1"/>
          </p:cNvPicPr>
          <p:nvPr/>
        </p:nvPicPr>
        <p:blipFill>
          <a:blip r:embed="rId4"/>
          <a:stretch>
            <a:fillRect/>
          </a:stretch>
        </p:blipFill>
        <p:spPr>
          <a:xfrm>
            <a:off x="0" y="1689602"/>
            <a:ext cx="12192000" cy="136133"/>
          </a:xfrm>
          <a:prstGeom prst="rect">
            <a:avLst/>
          </a:prstGeom>
        </p:spPr>
      </p:pic>
      <p:pic>
        <p:nvPicPr>
          <p:cNvPr id="6" name="Picture 5">
            <a:extLst>
              <a:ext uri="{FF2B5EF4-FFF2-40B4-BE49-F238E27FC236}">
                <a16:creationId xmlns:a16="http://schemas.microsoft.com/office/drawing/2014/main" id="{FA8D9ACB-513F-DF6C-3203-31C561353A3B}"/>
              </a:ext>
            </a:extLst>
          </p:cNvPr>
          <p:cNvPicPr>
            <a:picLocks noChangeAspect="1"/>
          </p:cNvPicPr>
          <p:nvPr/>
        </p:nvPicPr>
        <p:blipFill>
          <a:blip r:embed="rId5"/>
          <a:stretch>
            <a:fillRect/>
          </a:stretch>
        </p:blipFill>
        <p:spPr>
          <a:xfrm>
            <a:off x="9931686" y="561112"/>
            <a:ext cx="2225303" cy="1110021"/>
          </a:xfrm>
          <a:prstGeom prst="rect">
            <a:avLst/>
          </a:prstGeom>
        </p:spPr>
      </p:pic>
      <p:sp>
        <p:nvSpPr>
          <p:cNvPr id="5" name="TextBox 4">
            <a:extLst>
              <a:ext uri="{FF2B5EF4-FFF2-40B4-BE49-F238E27FC236}">
                <a16:creationId xmlns:a16="http://schemas.microsoft.com/office/drawing/2014/main" id="{C1B778BA-8462-9C1C-1DA3-7ECE4D82A8EE}"/>
              </a:ext>
            </a:extLst>
          </p:cNvPr>
          <p:cNvSpPr txBox="1"/>
          <p:nvPr/>
        </p:nvSpPr>
        <p:spPr>
          <a:xfrm>
            <a:off x="160545" y="1825625"/>
            <a:ext cx="11736081" cy="3508653"/>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Neutra Text TF" panose="02000000000000000000"/>
                <a:ea typeface="+mn-ea"/>
                <a:cs typeface="+mn-cs"/>
              </a:rPr>
              <a:t>Promoting affordable housing </a:t>
            </a:r>
            <a:r>
              <a:rPr kumimoji="0" lang="en-US" sz="2400" b="0" i="0" u="none" strike="noStrike" kern="1200" cap="none" spc="0" normalizeH="0" baseline="0" noProof="0" dirty="0">
                <a:ln>
                  <a:noFill/>
                </a:ln>
                <a:solidFill>
                  <a:prstClr val="black"/>
                </a:solidFill>
                <a:effectLst/>
                <a:uLnTx/>
                <a:uFillTx/>
                <a:latin typeface="Neutra Text TF" panose="02000000000000000000"/>
                <a:ea typeface="+mn-ea"/>
                <a:cs typeface="+mn-cs"/>
              </a:rPr>
              <a:t>citywide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Neutra Text TF" panose="02000000000000000000"/>
                <a:ea typeface="+mn-ea"/>
                <a:cs typeface="+mn-cs"/>
              </a:rPr>
              <a:t>Stimulating </a:t>
            </a:r>
            <a:r>
              <a:rPr kumimoji="0" lang="en-US" sz="2400" b="1" i="0" u="none" strike="noStrike" kern="1200" cap="none" spc="0" normalizeH="0" baseline="0" noProof="0" dirty="0">
                <a:ln>
                  <a:noFill/>
                </a:ln>
                <a:solidFill>
                  <a:prstClr val="black"/>
                </a:solidFill>
                <a:effectLst/>
                <a:uLnTx/>
                <a:uFillTx/>
                <a:latin typeface="Neutra Text TF" panose="02000000000000000000"/>
                <a:ea typeface="+mn-ea"/>
                <a:cs typeface="+mn-cs"/>
              </a:rPr>
              <a:t>production of middle housing </a:t>
            </a:r>
            <a:r>
              <a:rPr kumimoji="0" lang="en-US" sz="2400" b="0" i="0" u="none" strike="noStrike" kern="1200" cap="none" spc="0" normalizeH="0" baseline="0" noProof="0" dirty="0">
                <a:ln>
                  <a:noFill/>
                </a:ln>
                <a:solidFill>
                  <a:prstClr val="black"/>
                </a:solidFill>
                <a:effectLst/>
                <a:uLnTx/>
                <a:uFillTx/>
                <a:latin typeface="Neutra Text TF" panose="02000000000000000000"/>
                <a:ea typeface="+mn-ea"/>
                <a:cs typeface="+mn-cs"/>
              </a:rPr>
              <a:t>types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Neutra Text TF" panose="02000000000000000000"/>
                <a:ea typeface="+mn-ea"/>
                <a:cs typeface="+mn-cs"/>
              </a:rPr>
              <a:t>Consolidating zoning districts to support </a:t>
            </a:r>
            <a:r>
              <a:rPr kumimoji="0" lang="en-US" sz="2400" b="1" i="0" u="none" strike="noStrike" kern="1200" cap="none" spc="0" normalizeH="0" baseline="0" noProof="0" dirty="0">
                <a:ln>
                  <a:noFill/>
                </a:ln>
                <a:solidFill>
                  <a:prstClr val="black"/>
                </a:solidFill>
                <a:effectLst/>
                <a:uLnTx/>
                <a:uFillTx/>
                <a:latin typeface="Neutra Text TF" panose="02000000000000000000"/>
                <a:ea typeface="+mn-ea"/>
                <a:cs typeface="+mn-cs"/>
              </a:rPr>
              <a:t>more uniform development regulations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Neutra Text TF" panose="02000000000000000000"/>
                <a:ea typeface="+mn-ea"/>
                <a:cs typeface="+mn-cs"/>
              </a:rPr>
              <a:t>More allowances for </a:t>
            </a:r>
            <a:r>
              <a:rPr kumimoji="0" lang="en-US" sz="2400" b="1" i="0" u="none" strike="noStrike" kern="1200" cap="none" spc="0" normalizeH="0" baseline="0" noProof="0" dirty="0">
                <a:ln>
                  <a:noFill/>
                </a:ln>
                <a:solidFill>
                  <a:prstClr val="black"/>
                </a:solidFill>
                <a:effectLst/>
                <a:uLnTx/>
                <a:uFillTx/>
                <a:latin typeface="Neutra Text TF" panose="02000000000000000000"/>
                <a:ea typeface="+mn-ea"/>
                <a:cs typeface="+mn-cs"/>
              </a:rPr>
              <a:t>small-scale neighborhood commercial uses</a:t>
            </a:r>
            <a:r>
              <a:rPr kumimoji="0" lang="en-US" sz="2400" b="0" i="0" u="none" strike="noStrike" kern="1200" cap="none" spc="0" normalizeH="0" baseline="0" noProof="0" dirty="0">
                <a:ln>
                  <a:noFill/>
                </a:ln>
                <a:solidFill>
                  <a:prstClr val="black"/>
                </a:solidFill>
                <a:effectLst/>
                <a:uLnTx/>
                <a:uFillTx/>
                <a:latin typeface="Neutra Text TF" panose="02000000000000000000"/>
                <a:ea typeface="+mn-ea"/>
                <a:cs typeface="+mn-cs"/>
              </a:rPr>
              <a:t> and </a:t>
            </a:r>
            <a:r>
              <a:rPr kumimoji="0" lang="en-US" sz="2400" b="1" i="0" u="none" strike="noStrike" kern="1200" cap="none" spc="0" normalizeH="0" baseline="0" noProof="0" dirty="0">
                <a:ln>
                  <a:noFill/>
                </a:ln>
                <a:solidFill>
                  <a:prstClr val="black"/>
                </a:solidFill>
                <a:effectLst/>
                <a:uLnTx/>
                <a:uFillTx/>
                <a:latin typeface="Neutra Text TF" panose="02000000000000000000"/>
                <a:ea typeface="+mn-ea"/>
                <a:cs typeface="+mn-cs"/>
              </a:rPr>
              <a:t>home-based businesses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Neutra Text TF" panose="02000000000000000000"/>
                <a:ea typeface="+mn-ea"/>
                <a:cs typeface="+mn-cs"/>
              </a:rPr>
              <a:t>Explore reducing and/or restricting </a:t>
            </a:r>
            <a:r>
              <a:rPr kumimoji="0" lang="en-US" sz="2400" b="1" i="0" u="none" strike="noStrike" kern="1200" cap="none" spc="0" normalizeH="0" baseline="0" noProof="0" dirty="0">
                <a:ln>
                  <a:noFill/>
                </a:ln>
                <a:solidFill>
                  <a:prstClr val="black"/>
                </a:solidFill>
                <a:effectLst/>
                <a:uLnTx/>
                <a:uFillTx/>
                <a:latin typeface="Neutra Text TF" panose="02000000000000000000"/>
                <a:ea typeface="+mn-ea"/>
                <a:cs typeface="+mn-cs"/>
              </a:rPr>
              <a:t>parking requirements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Neutra Text TF" panose="02000000000000000000"/>
                <a:ea typeface="+mn-ea"/>
                <a:cs typeface="+mn-cs"/>
              </a:rPr>
              <a:t>Incorporating State requirements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Neutra Text TF" panose="02000000000000000000"/>
                <a:ea typeface="+mn-ea"/>
                <a:cs typeface="+mn-cs"/>
              </a:rPr>
              <a:t>Streamlining permit reviews and the design review process</a:t>
            </a:r>
          </a:p>
        </p:txBody>
      </p:sp>
    </p:spTree>
    <p:extLst>
      <p:ext uri="{BB962C8B-B14F-4D97-AF65-F5344CB8AC3E}">
        <p14:creationId xmlns:p14="http://schemas.microsoft.com/office/powerpoint/2010/main" val="1374153435"/>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E9175A83A44D4F86CBF19640206237" ma:contentTypeVersion="17" ma:contentTypeDescription="Create a new document." ma:contentTypeScope="" ma:versionID="8d1780db1dede7e8fa0592b1e101df06">
  <xsd:schema xmlns:xsd="http://www.w3.org/2001/XMLSchema" xmlns:xs="http://www.w3.org/2001/XMLSchema" xmlns:p="http://schemas.microsoft.com/office/2006/metadata/properties" xmlns:ns1="http://schemas.microsoft.com/sharepoint/v3" xmlns:ns2="965b7261-2375-4690-b703-f60172b6421e" xmlns:ns3="876972ad-0c1c-4c35-a44a-b4179ef843ff" targetNamespace="http://schemas.microsoft.com/office/2006/metadata/properties" ma:root="true" ma:fieldsID="5e0e41cc10aa6303a20a322877c99fce" ns1:_="" ns2:_="" ns3:_="">
    <xsd:import namespace="http://schemas.microsoft.com/sharepoint/v3"/>
    <xsd:import namespace="965b7261-2375-4690-b703-f60172b6421e"/>
    <xsd:import namespace="876972ad-0c1c-4c35-a44a-b4179ef843ff"/>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5b7261-2375-4690-b703-f60172b642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d30e0ae-3e5b-4ae4-a4ab-2321320c2783"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6972ad-0c1c-4c35-a44a-b4179ef843f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37b46fd-f9fa-4497-8f95-94dcaae7de90}" ma:internalName="TaxCatchAll" ma:showField="CatchAllData" ma:web="876972ad-0c1c-4c35-a44a-b4179ef843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76972ad-0c1c-4c35-a44a-b4179ef843ff" xsi:nil="true"/>
    <lcf76f155ced4ddcb4097134ff3c332f xmlns="965b7261-2375-4690-b703-f60172b6421e">
      <Terms xmlns="http://schemas.microsoft.com/office/infopath/2007/PartnerControls"/>
    </lcf76f155ced4ddcb4097134ff3c332f>
    <PublishingExpirationDate xmlns="http://schemas.microsoft.com/sharepoint/v3" xsi:nil="true"/>
    <PublishingStartDate xmlns="http://schemas.microsoft.com/sharepoint/v3" xsi:nil="true"/>
    <SharedWithUsers xmlns="876972ad-0c1c-4c35-a44a-b4179ef843ff">
      <UserInfo>
        <DisplayName>Janice Swenson</DisplayName>
        <AccountId>28</AccountId>
        <AccountType/>
      </UserInfo>
      <UserInfo>
        <DisplayName>Peter Milliken</DisplayName>
        <AccountId>198</AccountId>
        <AccountType/>
      </UserInfo>
      <UserInfo>
        <DisplayName>Allison Zike</DisplayName>
        <AccountId>46</AccountId>
        <AccountType/>
      </UserInfo>
      <UserInfo>
        <DisplayName>Jennifer Anderer</DisplayName>
        <AccountId>124</AccountId>
        <AccountType/>
      </UserInfo>
      <UserInfo>
        <DisplayName>Kyle Cotchett</DisplayName>
        <AccountId>102</AccountId>
        <AccountType/>
      </UserInfo>
      <UserInfo>
        <DisplayName>Alex Kaiser</DisplayName>
        <AccountId>138</AccountId>
        <AccountType/>
      </UserInfo>
      <UserInfo>
        <DisplayName>DeJai Mitchell</DisplayName>
        <AccountId>142</AccountId>
        <AccountType/>
      </UserInfo>
      <UserInfo>
        <DisplayName>Kimberly Scrivner</DisplayName>
        <AccountId>48</AccountId>
        <AccountType/>
      </UserInfo>
      <UserInfo>
        <DisplayName>Katie Hogan</DisplayName>
        <AccountId>59</AccountId>
        <AccountType/>
      </UserInfo>
      <UserInfo>
        <DisplayName>Victoria Kovacs</DisplayName>
        <AccountId>47</AccountId>
        <AccountType/>
      </UserInfo>
      <UserInfo>
        <DisplayName>Scott Guter</DisplayName>
        <AccountId>42</AccountId>
        <AccountType/>
      </UserInfo>
      <UserInfo>
        <DisplayName>Lindsay Levine</DisplayName>
        <AccountId>84</AccountId>
        <AccountType/>
      </UserInfo>
      <UserInfo>
        <DisplayName>LeAndra Baker-Lewis</DisplayName>
        <AccountId>109</AccountId>
        <AccountType/>
      </UserInfo>
      <UserInfo>
        <DisplayName>David Barnes</DisplayName>
        <AccountId>41</AccountId>
        <AccountType/>
      </UserInfo>
      <UserInfo>
        <DisplayName>Adam Weinstein</DisplayName>
        <AccountId>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443CE1-DC94-4440-8849-258CE2C88EA8}">
  <ds:schemaRefs>
    <ds:schemaRef ds:uri="876972ad-0c1c-4c35-a44a-b4179ef843ff"/>
    <ds:schemaRef ds:uri="965b7261-2375-4690-b703-f60172b642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AAC2BA0-8163-4A86-B136-F43F13A24F6C}">
  <ds:schemaRefs>
    <ds:schemaRef ds:uri="http://schemas.microsoft.com/office/2006/documentManagement/types"/>
    <ds:schemaRef ds:uri="http://purl.org/dc/terms/"/>
    <ds:schemaRef ds:uri="http://www.w3.org/XML/1998/namespace"/>
    <ds:schemaRef ds:uri="876972ad-0c1c-4c35-a44a-b4179ef843ff"/>
    <ds:schemaRef ds:uri="http://schemas.microsoft.com/office/2006/metadata/properties"/>
    <ds:schemaRef ds:uri="http://purl.org/dc/elements/1.1/"/>
    <ds:schemaRef ds:uri="http://schemas.microsoft.com/sharepoint/v3"/>
    <ds:schemaRef ds:uri="http://purl.org/dc/dcmitype/"/>
    <ds:schemaRef ds:uri="http://schemas.microsoft.com/office/infopath/2007/PartnerControls"/>
    <ds:schemaRef ds:uri="http://schemas.openxmlformats.org/package/2006/metadata/core-properties"/>
    <ds:schemaRef ds:uri="965b7261-2375-4690-b703-f60172b6421e"/>
  </ds:schemaRefs>
</ds:datastoreItem>
</file>

<file path=customXml/itemProps3.xml><?xml version="1.0" encoding="utf-8"?>
<ds:datastoreItem xmlns:ds="http://schemas.openxmlformats.org/officeDocument/2006/customXml" ds:itemID="{720C4DC6-C259-43D8-B686-6E0BDBF8DC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2878</TotalTime>
  <Words>2004</Words>
  <Application>Microsoft Office PowerPoint</Application>
  <PresentationFormat>Widescreen</PresentationFormat>
  <Paragraphs>197</Paragraphs>
  <Slides>22</Slides>
  <Notes>18</Notes>
  <HiddenSlides>1</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22</vt:i4>
      </vt:variant>
    </vt:vector>
  </HeadingPairs>
  <TitlesOfParts>
    <vt:vector size="38" baseType="lpstr">
      <vt:lpstr>Aptos</vt:lpstr>
      <vt:lpstr>Arial</vt:lpstr>
      <vt:lpstr>Calibri</vt:lpstr>
      <vt:lpstr>Calibri </vt:lpstr>
      <vt:lpstr>Calibri Light</vt:lpstr>
      <vt:lpstr>Courier New</vt:lpstr>
      <vt:lpstr>Ink Free</vt:lpstr>
      <vt:lpstr>Neutra Text</vt:lpstr>
      <vt:lpstr>Neutra Text TF</vt:lpstr>
      <vt:lpstr>Rockwell</vt:lpstr>
      <vt:lpstr>Segoe UI</vt:lpstr>
      <vt:lpstr>Symbol</vt:lpstr>
      <vt:lpstr>Tahoma</vt:lpstr>
      <vt:lpstr>Times New Roman</vt:lpstr>
      <vt:lpstr>Office Theme 2013 - 2022</vt:lpstr>
      <vt:lpstr>1_Office Theme 2013 - 2022</vt:lpstr>
      <vt:lpstr>2044 Comprehensive Plan Update</vt:lpstr>
      <vt:lpstr>Sustainability, Climate, &amp; Environment Element – K2044 Highlights</vt:lpstr>
      <vt:lpstr>Parks Element - K2044 Highlights</vt:lpstr>
      <vt:lpstr>Economic Development Element –K2044 Highlights</vt:lpstr>
      <vt:lpstr>PowerPoint Presentation</vt:lpstr>
      <vt:lpstr>PowerPoint Presentation</vt:lpstr>
      <vt:lpstr>PowerPoint Presentation</vt:lpstr>
      <vt:lpstr>PowerPoint Presentation</vt:lpstr>
      <vt:lpstr>Land Use –K2044 Highlights</vt:lpstr>
      <vt:lpstr>Where are we at in the adoption process for the Land Use Element?</vt:lpstr>
      <vt:lpstr>PowerPoint Presentation</vt:lpstr>
      <vt:lpstr>Existing Comprehensive Plan Policy  (2035 Plan)</vt:lpstr>
      <vt:lpstr>Current Status of “Transit Corridor” Policy</vt:lpstr>
      <vt:lpstr>Analyzed Frequent Transit Corridors</vt:lpstr>
      <vt:lpstr>Draft Policy LU-2.4* (last version presented at public hearing) </vt:lpstr>
      <vt:lpstr>Draft Policy LU-2.4 * (Continued) </vt:lpstr>
      <vt:lpstr>Draft Policy LU-2.4* (Continued) </vt:lpstr>
      <vt:lpstr>Draft Land Use Map – Without Transit Corridor Overlays</vt:lpstr>
      <vt:lpstr>Capacity Analysis Results: Citywide</vt:lpstr>
      <vt:lpstr>What are steps to implement Comprehensive Plan policies? </vt:lpstr>
      <vt:lpstr>Remaining Public Meeting Schedule</vt:lpstr>
      <vt:lpstr>Comprehensive Plan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PLACEHOLDER TITLE</dc:title>
  <dc:creator>Jennifer Ward</dc:creator>
  <cp:lastModifiedBy>Adam Weinstein</cp:lastModifiedBy>
  <cp:revision>9</cp:revision>
  <cp:lastPrinted>2024-08-07T20:07:48Z</cp:lastPrinted>
  <dcterms:created xsi:type="dcterms:W3CDTF">2022-12-20T22:29:55Z</dcterms:created>
  <dcterms:modified xsi:type="dcterms:W3CDTF">2024-09-19T00:57:48Z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0x010100F2E9175A83A44D4F86CBF19640206237</vt:lpwstr>
  </property>
  <property fmtid="{D5CDD505-2E9C-101B-9397-08002B2CF9AE}" pid="3" name="MediaServiceImageTags">
    <vt:lpwstr/>
  </property>
</Properties>
</file>